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7" r:id="rId2"/>
    <p:sldId id="277" r:id="rId3"/>
    <p:sldId id="280" r:id="rId4"/>
    <p:sldId id="283" r:id="rId5"/>
    <p:sldId id="272" r:id="rId6"/>
    <p:sldId id="273" r:id="rId7"/>
    <p:sldId id="281" r:id="rId8"/>
    <p:sldId id="282" r:id="rId9"/>
    <p:sldId id="293" r:id="rId10"/>
    <p:sldId id="294" r:id="rId11"/>
    <p:sldId id="295" r:id="rId12"/>
    <p:sldId id="276" r:id="rId13"/>
    <p:sldId id="284" r:id="rId14"/>
    <p:sldId id="286" r:id="rId15"/>
    <p:sldId id="271" r:id="rId16"/>
    <p:sldId id="287" r:id="rId17"/>
    <p:sldId id="288" r:id="rId18"/>
    <p:sldId id="289" r:id="rId19"/>
    <p:sldId id="275" r:id="rId20"/>
    <p:sldId id="290" r:id="rId21"/>
    <p:sldId id="274" r:id="rId22"/>
    <p:sldId id="292" r:id="rId23"/>
    <p:sldId id="291" r:id="rId24"/>
    <p:sldId id="296" r:id="rId25"/>
    <p:sldId id="297" r:id="rId26"/>
    <p:sldId id="298" r:id="rId27"/>
    <p:sldId id="285" r:id="rId28"/>
    <p:sldId id="270" r:id="rId29"/>
  </p:sldIdLst>
  <p:sldSz cx="12192000" cy="6858000"/>
  <p:notesSz cx="6858000" cy="9144000"/>
  <p:embeddedFontLst>
    <p:embeddedFont>
      <p:font typeface="Berlin Sans FB" panose="020E0602020502020306" pitchFamily="34" charset="0"/>
      <p:regular r:id="rId31"/>
      <p:bold r:id="rId32"/>
    </p:embeddedFont>
    <p:embeddedFont>
      <p:font typeface="Berlin Sans FB Demi" panose="020E0802020502020306" pitchFamily="34" charset="0"/>
      <p:bold r:id="rId33"/>
    </p:embeddedFont>
    <p:embeddedFont>
      <p:font typeface="Cavolini" panose="03000502040302020204" pitchFamily="66"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0222B-9E9C-4D3A-B7E3-D67A3AFBB234}" v="143" dt="2025-03-06T22:10:34.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10" autoAdjust="0"/>
  </p:normalViewPr>
  <p:slideViewPr>
    <p:cSldViewPr snapToGrid="0">
      <p:cViewPr varScale="1">
        <p:scale>
          <a:sx n="91" d="100"/>
          <a:sy n="91" d="100"/>
        </p:scale>
        <p:origin x="6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E COLLINS" userId="34d4cd85-5356-4a2e-bbc4-cd606ab1720c" providerId="ADAL" clId="{4740222B-9E9C-4D3A-B7E3-D67A3AFBB234}"/>
    <pc:docChg chg="undo custSel delSld modSld">
      <pc:chgData name="CLARE COLLINS" userId="34d4cd85-5356-4a2e-bbc4-cd606ab1720c" providerId="ADAL" clId="{4740222B-9E9C-4D3A-B7E3-D67A3AFBB234}" dt="2025-03-06T22:07:35.310" v="383" actId="47"/>
      <pc:docMkLst>
        <pc:docMk/>
      </pc:docMkLst>
      <pc:sldChg chg="modSp mod">
        <pc:chgData name="CLARE COLLINS" userId="34d4cd85-5356-4a2e-bbc4-cd606ab1720c" providerId="ADAL" clId="{4740222B-9E9C-4D3A-B7E3-D67A3AFBB234}" dt="2025-03-06T18:30:21.013" v="87" actId="20577"/>
        <pc:sldMkLst>
          <pc:docMk/>
          <pc:sldMk cId="4177835487" sldId="257"/>
        </pc:sldMkLst>
        <pc:spChg chg="mod">
          <ac:chgData name="CLARE COLLINS" userId="34d4cd85-5356-4a2e-bbc4-cd606ab1720c" providerId="ADAL" clId="{4740222B-9E9C-4D3A-B7E3-D67A3AFBB234}" dt="2025-03-06T18:30:21.013" v="87" actId="20577"/>
          <ac:spMkLst>
            <pc:docMk/>
            <pc:sldMk cId="4177835487" sldId="257"/>
            <ac:spMk id="3" creationId="{CA813D43-81F1-4BAD-B58D-3E9DF3F784F1}"/>
          </ac:spMkLst>
        </pc:spChg>
      </pc:sldChg>
      <pc:sldChg chg="modSp mod">
        <pc:chgData name="CLARE COLLINS" userId="34d4cd85-5356-4a2e-bbc4-cd606ab1720c" providerId="ADAL" clId="{4740222B-9E9C-4D3A-B7E3-D67A3AFBB234}" dt="2025-03-06T18:58:29.780" v="227" actId="20577"/>
        <pc:sldMkLst>
          <pc:docMk/>
          <pc:sldMk cId="3390723017" sldId="270"/>
        </pc:sldMkLst>
        <pc:spChg chg="mod">
          <ac:chgData name="CLARE COLLINS" userId="34d4cd85-5356-4a2e-bbc4-cd606ab1720c" providerId="ADAL" clId="{4740222B-9E9C-4D3A-B7E3-D67A3AFBB234}" dt="2025-03-06T18:58:29.780" v="227" actId="20577"/>
          <ac:spMkLst>
            <pc:docMk/>
            <pc:sldMk cId="3390723017" sldId="270"/>
            <ac:spMk id="2" creationId="{2DCA7F46-1E46-4855-B0CD-5D11033DF2F3}"/>
          </ac:spMkLst>
        </pc:spChg>
      </pc:sldChg>
      <pc:sldChg chg="modSp mod modAnim">
        <pc:chgData name="CLARE COLLINS" userId="34d4cd85-5356-4a2e-bbc4-cd606ab1720c" providerId="ADAL" clId="{4740222B-9E9C-4D3A-B7E3-D67A3AFBB234}" dt="2025-03-06T21:38:29.058" v="323" actId="20577"/>
        <pc:sldMkLst>
          <pc:docMk/>
          <pc:sldMk cId="4112474154" sldId="273"/>
        </pc:sldMkLst>
        <pc:spChg chg="mod">
          <ac:chgData name="CLARE COLLINS" userId="34d4cd85-5356-4a2e-bbc4-cd606ab1720c" providerId="ADAL" clId="{4740222B-9E9C-4D3A-B7E3-D67A3AFBB234}" dt="2025-03-06T21:38:29.058" v="323" actId="20577"/>
          <ac:spMkLst>
            <pc:docMk/>
            <pc:sldMk cId="4112474154" sldId="273"/>
            <ac:spMk id="5" creationId="{5D2437E9-521E-4C7A-98FA-D8D5C60C085F}"/>
          </ac:spMkLst>
        </pc:spChg>
        <pc:spChg chg="mod">
          <ac:chgData name="CLARE COLLINS" userId="34d4cd85-5356-4a2e-bbc4-cd606ab1720c" providerId="ADAL" clId="{4740222B-9E9C-4D3A-B7E3-D67A3AFBB234}" dt="2025-03-06T19:02:27.033" v="317" actId="20577"/>
          <ac:spMkLst>
            <pc:docMk/>
            <pc:sldMk cId="4112474154" sldId="273"/>
            <ac:spMk id="10" creationId="{319EF18E-7642-4F29-A9BC-D746109A06EF}"/>
          </ac:spMkLst>
        </pc:spChg>
        <pc:spChg chg="mod">
          <ac:chgData name="CLARE COLLINS" userId="34d4cd85-5356-4a2e-bbc4-cd606ab1720c" providerId="ADAL" clId="{4740222B-9E9C-4D3A-B7E3-D67A3AFBB234}" dt="2025-03-06T19:01:56.027" v="300" actId="14100"/>
          <ac:spMkLst>
            <pc:docMk/>
            <pc:sldMk cId="4112474154" sldId="273"/>
            <ac:spMk id="21" creationId="{90D8709D-1B90-40D0-8D91-3D358E15B7EC}"/>
          </ac:spMkLst>
        </pc:spChg>
        <pc:spChg chg="mod">
          <ac:chgData name="CLARE COLLINS" userId="34d4cd85-5356-4a2e-bbc4-cd606ab1720c" providerId="ADAL" clId="{4740222B-9E9C-4D3A-B7E3-D67A3AFBB234}" dt="2025-03-06T19:02:14.455" v="311" actId="14100"/>
          <ac:spMkLst>
            <pc:docMk/>
            <pc:sldMk cId="4112474154" sldId="273"/>
            <ac:spMk id="22" creationId="{306C6F86-0C3B-42F0-9E93-984E6E77601E}"/>
          </ac:spMkLst>
        </pc:spChg>
      </pc:sldChg>
      <pc:sldChg chg="modSp mod modNotesTx">
        <pc:chgData name="CLARE COLLINS" userId="34d4cd85-5356-4a2e-bbc4-cd606ab1720c" providerId="ADAL" clId="{4740222B-9E9C-4D3A-B7E3-D67A3AFBB234}" dt="2025-03-06T21:40:15.359" v="360" actId="14100"/>
        <pc:sldMkLst>
          <pc:docMk/>
          <pc:sldMk cId="3339614611" sldId="277"/>
        </pc:sldMkLst>
        <pc:spChg chg="mod">
          <ac:chgData name="CLARE COLLINS" userId="34d4cd85-5356-4a2e-bbc4-cd606ab1720c" providerId="ADAL" clId="{4740222B-9E9C-4D3A-B7E3-D67A3AFBB234}" dt="2025-03-06T21:40:15.359" v="360" actId="14100"/>
          <ac:spMkLst>
            <pc:docMk/>
            <pc:sldMk cId="3339614611" sldId="277"/>
            <ac:spMk id="2" creationId="{60E4534D-851B-4FCA-AD1A-6AFA52909661}"/>
          </ac:spMkLst>
        </pc:spChg>
      </pc:sldChg>
      <pc:sldChg chg="addSp delSp modSp">
        <pc:chgData name="CLARE COLLINS" userId="34d4cd85-5356-4a2e-bbc4-cd606ab1720c" providerId="ADAL" clId="{4740222B-9E9C-4D3A-B7E3-D67A3AFBB234}" dt="2025-03-06T16:57:10.165" v="5" actId="14100"/>
        <pc:sldMkLst>
          <pc:docMk/>
          <pc:sldMk cId="1813923269" sldId="281"/>
        </pc:sldMkLst>
        <pc:spChg chg="mod">
          <ac:chgData name="CLARE COLLINS" userId="34d4cd85-5356-4a2e-bbc4-cd606ab1720c" providerId="ADAL" clId="{4740222B-9E9C-4D3A-B7E3-D67A3AFBB234}" dt="2025-03-06T16:57:00.437" v="3" actId="1076"/>
          <ac:spMkLst>
            <pc:docMk/>
            <pc:sldMk cId="1813923269" sldId="281"/>
            <ac:spMk id="4" creationId="{8536EA87-F3E2-49D5-86EB-891601E14C85}"/>
          </ac:spMkLst>
        </pc:spChg>
        <pc:spChg chg="mod">
          <ac:chgData name="CLARE COLLINS" userId="34d4cd85-5356-4a2e-bbc4-cd606ab1720c" providerId="ADAL" clId="{4740222B-9E9C-4D3A-B7E3-D67A3AFBB234}" dt="2025-03-06T16:57:00.437" v="3" actId="1076"/>
          <ac:spMkLst>
            <pc:docMk/>
            <pc:sldMk cId="1813923269" sldId="281"/>
            <ac:spMk id="5" creationId="{D2E5BD8A-3AE1-4F8C-9B5A-B08C16A1BDD6}"/>
          </ac:spMkLst>
        </pc:spChg>
        <pc:grpChg chg="mod">
          <ac:chgData name="CLARE COLLINS" userId="34d4cd85-5356-4a2e-bbc4-cd606ab1720c" providerId="ADAL" clId="{4740222B-9E9C-4D3A-B7E3-D67A3AFBB234}" dt="2025-03-06T16:57:00.437" v="3" actId="1076"/>
          <ac:grpSpMkLst>
            <pc:docMk/>
            <pc:sldMk cId="1813923269" sldId="281"/>
            <ac:grpSpMk id="6" creationId="{43CD19DF-956C-46F1-AB84-A654699F2572}"/>
          </ac:grpSpMkLst>
        </pc:grpChg>
        <pc:picChg chg="add mod">
          <ac:chgData name="CLARE COLLINS" userId="34d4cd85-5356-4a2e-bbc4-cd606ab1720c" providerId="ADAL" clId="{4740222B-9E9C-4D3A-B7E3-D67A3AFBB234}" dt="2025-03-06T16:57:10.165" v="5" actId="14100"/>
          <ac:picMkLst>
            <pc:docMk/>
            <pc:sldMk cId="1813923269" sldId="281"/>
            <ac:picMk id="1026" creationId="{D649D9DA-4993-AAB2-4732-54BF49D4F492}"/>
          </ac:picMkLst>
        </pc:picChg>
        <pc:picChg chg="del">
          <ac:chgData name="CLARE COLLINS" userId="34d4cd85-5356-4a2e-bbc4-cd606ab1720c" providerId="ADAL" clId="{4740222B-9E9C-4D3A-B7E3-D67A3AFBB234}" dt="2025-03-06T16:56:56.364" v="0" actId="478"/>
          <ac:picMkLst>
            <pc:docMk/>
            <pc:sldMk cId="1813923269" sldId="281"/>
            <ac:picMk id="3074" creationId="{70A77D49-0C3F-4905-8203-9A8B521CEED8}"/>
          </ac:picMkLst>
        </pc:picChg>
      </pc:sldChg>
      <pc:sldChg chg="addSp delSp modSp mod">
        <pc:chgData name="CLARE COLLINS" userId="34d4cd85-5356-4a2e-bbc4-cd606ab1720c" providerId="ADAL" clId="{4740222B-9E9C-4D3A-B7E3-D67A3AFBB234}" dt="2025-03-06T18:52:10.864" v="220" actId="1036"/>
        <pc:sldMkLst>
          <pc:docMk/>
          <pc:sldMk cId="889484306" sldId="283"/>
        </pc:sldMkLst>
        <pc:spChg chg="mod">
          <ac:chgData name="CLARE COLLINS" userId="34d4cd85-5356-4a2e-bbc4-cd606ab1720c" providerId="ADAL" clId="{4740222B-9E9C-4D3A-B7E3-D67A3AFBB234}" dt="2025-03-06T18:41:32.945" v="147" actId="1036"/>
          <ac:spMkLst>
            <pc:docMk/>
            <pc:sldMk cId="889484306" sldId="283"/>
            <ac:spMk id="2" creationId="{60E4534D-851B-4FCA-AD1A-6AFA52909661}"/>
          </ac:spMkLst>
        </pc:spChg>
        <pc:spChg chg="add mod ord">
          <ac:chgData name="CLARE COLLINS" userId="34d4cd85-5356-4a2e-bbc4-cd606ab1720c" providerId="ADAL" clId="{4740222B-9E9C-4D3A-B7E3-D67A3AFBB234}" dt="2025-03-06T18:52:08.279" v="217" actId="2085"/>
          <ac:spMkLst>
            <pc:docMk/>
            <pc:sldMk cId="889484306" sldId="283"/>
            <ac:spMk id="8" creationId="{C521B3C1-C2AD-0421-E343-6BD7C8564FC1}"/>
          </ac:spMkLst>
        </pc:spChg>
        <pc:picChg chg="add mod">
          <ac:chgData name="CLARE COLLINS" userId="34d4cd85-5356-4a2e-bbc4-cd606ab1720c" providerId="ADAL" clId="{4740222B-9E9C-4D3A-B7E3-D67A3AFBB234}" dt="2025-03-06T18:52:10.864" v="220" actId="1036"/>
          <ac:picMkLst>
            <pc:docMk/>
            <pc:sldMk cId="889484306" sldId="283"/>
            <ac:picMk id="3" creationId="{230DC94F-77E4-5B0E-241D-B123CF8D934B}"/>
          </ac:picMkLst>
        </pc:picChg>
        <pc:picChg chg="add mod">
          <ac:chgData name="CLARE COLLINS" userId="34d4cd85-5356-4a2e-bbc4-cd606ab1720c" providerId="ADAL" clId="{4740222B-9E9C-4D3A-B7E3-D67A3AFBB234}" dt="2025-03-06T18:49:04.264" v="200" actId="14100"/>
          <ac:picMkLst>
            <pc:docMk/>
            <pc:sldMk cId="889484306" sldId="283"/>
            <ac:picMk id="4" creationId="{53B1EF6D-3B66-E923-84D4-1666B15BFBEF}"/>
          </ac:picMkLst>
        </pc:picChg>
        <pc:picChg chg="add mod">
          <ac:chgData name="CLARE COLLINS" userId="34d4cd85-5356-4a2e-bbc4-cd606ab1720c" providerId="ADAL" clId="{4740222B-9E9C-4D3A-B7E3-D67A3AFBB234}" dt="2025-03-06T18:49:20.808" v="203" actId="14100"/>
          <ac:picMkLst>
            <pc:docMk/>
            <pc:sldMk cId="889484306" sldId="283"/>
            <ac:picMk id="5" creationId="{7D7ADA05-427E-F605-ACCC-DED5872D4681}"/>
          </ac:picMkLst>
        </pc:picChg>
        <pc:picChg chg="add mod">
          <ac:chgData name="CLARE COLLINS" userId="34d4cd85-5356-4a2e-bbc4-cd606ab1720c" providerId="ADAL" clId="{4740222B-9E9C-4D3A-B7E3-D67A3AFBB234}" dt="2025-03-06T18:49:45.009" v="207" actId="14100"/>
          <ac:picMkLst>
            <pc:docMk/>
            <pc:sldMk cId="889484306" sldId="283"/>
            <ac:picMk id="6" creationId="{051AE0AF-53ED-FAC8-CD16-8F5BDA899843}"/>
          </ac:picMkLst>
        </pc:picChg>
        <pc:picChg chg="add del mod">
          <ac:chgData name="CLARE COLLINS" userId="34d4cd85-5356-4a2e-bbc4-cd606ab1720c" providerId="ADAL" clId="{4740222B-9E9C-4D3A-B7E3-D67A3AFBB234}" dt="2025-03-06T18:50:14.648" v="212" actId="478"/>
          <ac:picMkLst>
            <pc:docMk/>
            <pc:sldMk cId="889484306" sldId="283"/>
            <ac:picMk id="7" creationId="{AA53E835-419D-C129-6AFA-C64D6CB332E6}"/>
          </ac:picMkLst>
        </pc:picChg>
        <pc:picChg chg="mod modCrop">
          <ac:chgData name="CLARE COLLINS" userId="34d4cd85-5356-4a2e-bbc4-cd606ab1720c" providerId="ADAL" clId="{4740222B-9E9C-4D3A-B7E3-D67A3AFBB234}" dt="2025-03-06T18:46:56.179" v="181" actId="732"/>
          <ac:picMkLst>
            <pc:docMk/>
            <pc:sldMk cId="889484306" sldId="283"/>
            <ac:picMk id="13" creationId="{D1B281BC-3479-4B97-B048-3A1920274788}"/>
          </ac:picMkLst>
        </pc:picChg>
        <pc:picChg chg="mod modCrop">
          <ac:chgData name="CLARE COLLINS" userId="34d4cd85-5356-4a2e-bbc4-cd606ab1720c" providerId="ADAL" clId="{4740222B-9E9C-4D3A-B7E3-D67A3AFBB234}" dt="2025-03-06T18:47:50.777" v="192" actId="14100"/>
          <ac:picMkLst>
            <pc:docMk/>
            <pc:sldMk cId="889484306" sldId="283"/>
            <ac:picMk id="14" creationId="{3A697B5E-F689-4CF7-BDDE-A7407B61A475}"/>
          </ac:picMkLst>
        </pc:picChg>
        <pc:picChg chg="mod">
          <ac:chgData name="CLARE COLLINS" userId="34d4cd85-5356-4a2e-bbc4-cd606ab1720c" providerId="ADAL" clId="{4740222B-9E9C-4D3A-B7E3-D67A3AFBB234}" dt="2025-03-06T18:46:20.421" v="150" actId="1076"/>
          <ac:picMkLst>
            <pc:docMk/>
            <pc:sldMk cId="889484306" sldId="283"/>
            <ac:picMk id="15" creationId="{4FF4A74B-7375-4593-B319-6A88FDC03446}"/>
          </ac:picMkLst>
        </pc:picChg>
        <pc:picChg chg="mod modCrop">
          <ac:chgData name="CLARE COLLINS" userId="34d4cd85-5356-4a2e-bbc4-cd606ab1720c" providerId="ADAL" clId="{4740222B-9E9C-4D3A-B7E3-D67A3AFBB234}" dt="2025-03-06T18:47:35.972" v="191" actId="732"/>
          <ac:picMkLst>
            <pc:docMk/>
            <pc:sldMk cId="889484306" sldId="283"/>
            <ac:picMk id="16" creationId="{37D9E129-2BFA-4FD1-B649-88D43802CC7D}"/>
          </ac:picMkLst>
        </pc:picChg>
        <pc:picChg chg="del mod">
          <ac:chgData name="CLARE COLLINS" userId="34d4cd85-5356-4a2e-bbc4-cd606ab1720c" providerId="ADAL" clId="{4740222B-9E9C-4D3A-B7E3-D67A3AFBB234}" dt="2025-03-06T18:48:33.644" v="194" actId="478"/>
          <ac:picMkLst>
            <pc:docMk/>
            <pc:sldMk cId="889484306" sldId="283"/>
            <ac:picMk id="17" creationId="{B76A9088-9A62-40DA-93FF-868BDDA20B31}"/>
          </ac:picMkLst>
        </pc:picChg>
        <pc:picChg chg="mod">
          <ac:chgData name="CLARE COLLINS" userId="34d4cd85-5356-4a2e-bbc4-cd606ab1720c" providerId="ADAL" clId="{4740222B-9E9C-4D3A-B7E3-D67A3AFBB234}" dt="2025-03-06T18:47:18.426" v="190" actId="14100"/>
          <ac:picMkLst>
            <pc:docMk/>
            <pc:sldMk cId="889484306" sldId="283"/>
            <ac:picMk id="1026" creationId="{33E96D47-2D08-4511-B250-1C252AEF46B5}"/>
          </ac:picMkLst>
        </pc:picChg>
      </pc:sldChg>
      <pc:sldChg chg="addSp delSp modSp">
        <pc:chgData name="CLARE COLLINS" userId="34d4cd85-5356-4a2e-bbc4-cd606ab1720c" providerId="ADAL" clId="{4740222B-9E9C-4D3A-B7E3-D67A3AFBB234}" dt="2025-03-06T16:57:42.078" v="7"/>
        <pc:sldMkLst>
          <pc:docMk/>
          <pc:sldMk cId="601442652" sldId="285"/>
        </pc:sldMkLst>
        <pc:spChg chg="mod">
          <ac:chgData name="CLARE COLLINS" userId="34d4cd85-5356-4a2e-bbc4-cd606ab1720c" providerId="ADAL" clId="{4740222B-9E9C-4D3A-B7E3-D67A3AFBB234}" dt="2025-03-06T16:57:40.363" v="6" actId="478"/>
          <ac:spMkLst>
            <pc:docMk/>
            <pc:sldMk cId="601442652" sldId="285"/>
            <ac:spMk id="4" creationId="{EE6ED221-13F2-4BDE-B4C9-97D232301B2F}"/>
          </ac:spMkLst>
        </pc:spChg>
        <pc:spChg chg="mod">
          <ac:chgData name="CLARE COLLINS" userId="34d4cd85-5356-4a2e-bbc4-cd606ab1720c" providerId="ADAL" clId="{4740222B-9E9C-4D3A-B7E3-D67A3AFBB234}" dt="2025-03-06T16:57:40.363" v="6" actId="478"/>
          <ac:spMkLst>
            <pc:docMk/>
            <pc:sldMk cId="601442652" sldId="285"/>
            <ac:spMk id="5" creationId="{51815C80-40BE-4E6F-B2F7-EAF6B3B52243}"/>
          </ac:spMkLst>
        </pc:spChg>
        <pc:grpChg chg="mod">
          <ac:chgData name="CLARE COLLINS" userId="34d4cd85-5356-4a2e-bbc4-cd606ab1720c" providerId="ADAL" clId="{4740222B-9E9C-4D3A-B7E3-D67A3AFBB234}" dt="2025-03-06T16:57:40.363" v="6" actId="478"/>
          <ac:grpSpMkLst>
            <pc:docMk/>
            <pc:sldMk cId="601442652" sldId="285"/>
            <ac:grpSpMk id="3" creationId="{16C1787A-BAAA-4C82-9F29-01BACDD29F8F}"/>
          </ac:grpSpMkLst>
        </pc:grpChg>
        <pc:picChg chg="del">
          <ac:chgData name="CLARE COLLINS" userId="34d4cd85-5356-4a2e-bbc4-cd606ab1720c" providerId="ADAL" clId="{4740222B-9E9C-4D3A-B7E3-D67A3AFBB234}" dt="2025-03-06T16:57:40.363" v="6" actId="478"/>
          <ac:picMkLst>
            <pc:docMk/>
            <pc:sldMk cId="601442652" sldId="285"/>
            <ac:picMk id="6" creationId="{79ECB95E-7FC8-4FB8-AB45-6AA7E462472C}"/>
          </ac:picMkLst>
        </pc:picChg>
        <pc:picChg chg="add mod">
          <ac:chgData name="CLARE COLLINS" userId="34d4cd85-5356-4a2e-bbc4-cd606ab1720c" providerId="ADAL" clId="{4740222B-9E9C-4D3A-B7E3-D67A3AFBB234}" dt="2025-03-06T16:57:42.078" v="7"/>
          <ac:picMkLst>
            <pc:docMk/>
            <pc:sldMk cId="601442652" sldId="285"/>
            <ac:picMk id="7" creationId="{5224ACB7-2D7E-542F-6067-B28BE62E2DEE}"/>
          </ac:picMkLst>
        </pc:picChg>
      </pc:sldChg>
      <pc:sldChg chg="modSp mod">
        <pc:chgData name="CLARE COLLINS" userId="34d4cd85-5356-4a2e-bbc4-cd606ab1720c" providerId="ADAL" clId="{4740222B-9E9C-4D3A-B7E3-D67A3AFBB234}" dt="2025-03-06T22:04:06.641" v="377" actId="20577"/>
        <pc:sldMkLst>
          <pc:docMk/>
          <pc:sldMk cId="814989413" sldId="287"/>
        </pc:sldMkLst>
        <pc:spChg chg="mod">
          <ac:chgData name="CLARE COLLINS" userId="34d4cd85-5356-4a2e-bbc4-cd606ab1720c" providerId="ADAL" clId="{4740222B-9E9C-4D3A-B7E3-D67A3AFBB234}" dt="2025-03-06T22:04:06.641" v="377" actId="20577"/>
          <ac:spMkLst>
            <pc:docMk/>
            <pc:sldMk cId="814989413" sldId="287"/>
            <ac:spMk id="4" creationId="{8FC7617C-4929-4B79-AC7A-EADAC9AE6852}"/>
          </ac:spMkLst>
        </pc:spChg>
      </pc:sldChg>
      <pc:sldChg chg="modSp mod">
        <pc:chgData name="CLARE COLLINS" userId="34d4cd85-5356-4a2e-bbc4-cd606ab1720c" providerId="ADAL" clId="{4740222B-9E9C-4D3A-B7E3-D67A3AFBB234}" dt="2025-03-06T22:04:46.329" v="378" actId="6549"/>
        <pc:sldMkLst>
          <pc:docMk/>
          <pc:sldMk cId="3553269381" sldId="289"/>
        </pc:sldMkLst>
        <pc:spChg chg="mod">
          <ac:chgData name="CLARE COLLINS" userId="34d4cd85-5356-4a2e-bbc4-cd606ab1720c" providerId="ADAL" clId="{4740222B-9E9C-4D3A-B7E3-D67A3AFBB234}" dt="2025-03-06T22:04:46.329" v="378" actId="6549"/>
          <ac:spMkLst>
            <pc:docMk/>
            <pc:sldMk cId="3553269381" sldId="289"/>
            <ac:spMk id="4" creationId="{8FC7617C-4929-4B79-AC7A-EADAC9AE6852}"/>
          </ac:spMkLst>
        </pc:spChg>
      </pc:sldChg>
      <pc:sldChg chg="addSp delSp modSp mod">
        <pc:chgData name="CLARE COLLINS" userId="34d4cd85-5356-4a2e-bbc4-cd606ab1720c" providerId="ADAL" clId="{4740222B-9E9C-4D3A-B7E3-D67A3AFBB234}" dt="2025-03-06T17:00:08.469" v="21" actId="1076"/>
        <pc:sldMkLst>
          <pc:docMk/>
          <pc:sldMk cId="3766757401" sldId="292"/>
        </pc:sldMkLst>
        <pc:spChg chg="add del mod">
          <ac:chgData name="CLARE COLLINS" userId="34d4cd85-5356-4a2e-bbc4-cd606ab1720c" providerId="ADAL" clId="{4740222B-9E9C-4D3A-B7E3-D67A3AFBB234}" dt="2025-03-06T17:00:00.758" v="19" actId="14100"/>
          <ac:spMkLst>
            <pc:docMk/>
            <pc:sldMk cId="3766757401" sldId="292"/>
            <ac:spMk id="2" creationId="{52377301-F119-4541-AA5F-DCEACDDF9B34}"/>
          </ac:spMkLst>
        </pc:spChg>
        <pc:spChg chg="mod">
          <ac:chgData name="CLARE COLLINS" userId="34d4cd85-5356-4a2e-bbc4-cd606ab1720c" providerId="ADAL" clId="{4740222B-9E9C-4D3A-B7E3-D67A3AFBB234}" dt="2025-03-06T17:00:08.469" v="21" actId="1076"/>
          <ac:spMkLst>
            <pc:docMk/>
            <pc:sldMk cId="3766757401" sldId="292"/>
            <ac:spMk id="4" creationId="{8FC7617C-4929-4B79-AC7A-EADAC9AE6852}"/>
          </ac:spMkLst>
        </pc:spChg>
        <pc:spChg chg="add del mod">
          <ac:chgData name="CLARE COLLINS" userId="34d4cd85-5356-4a2e-bbc4-cd606ab1720c" providerId="ADAL" clId="{4740222B-9E9C-4D3A-B7E3-D67A3AFBB234}" dt="2025-03-06T16:59:40.536" v="15" actId="478"/>
          <ac:spMkLst>
            <pc:docMk/>
            <pc:sldMk cId="3766757401" sldId="292"/>
            <ac:spMk id="5" creationId="{BB27ABD4-0FE0-1A15-D452-5F401F409843}"/>
          </ac:spMkLst>
        </pc:spChg>
        <pc:spChg chg="add del mod">
          <ac:chgData name="CLARE COLLINS" userId="34d4cd85-5356-4a2e-bbc4-cd606ab1720c" providerId="ADAL" clId="{4740222B-9E9C-4D3A-B7E3-D67A3AFBB234}" dt="2025-03-06T16:59:16.439" v="12" actId="478"/>
          <ac:spMkLst>
            <pc:docMk/>
            <pc:sldMk cId="3766757401" sldId="292"/>
            <ac:spMk id="7" creationId="{DD54BDE5-9F70-6DC2-2C38-A48A523D533E}"/>
          </ac:spMkLst>
        </pc:spChg>
      </pc:sldChg>
      <pc:sldChg chg="modSp mod">
        <pc:chgData name="CLARE COLLINS" userId="34d4cd85-5356-4a2e-bbc4-cd606ab1720c" providerId="ADAL" clId="{4740222B-9E9C-4D3A-B7E3-D67A3AFBB234}" dt="2025-03-06T21:43:57.067" v="362" actId="20577"/>
        <pc:sldMkLst>
          <pc:docMk/>
          <pc:sldMk cId="3099682599" sldId="293"/>
        </pc:sldMkLst>
        <pc:spChg chg="mod">
          <ac:chgData name="CLARE COLLINS" userId="34d4cd85-5356-4a2e-bbc4-cd606ab1720c" providerId="ADAL" clId="{4740222B-9E9C-4D3A-B7E3-D67A3AFBB234}" dt="2025-03-06T21:43:57.067" v="362" actId="20577"/>
          <ac:spMkLst>
            <pc:docMk/>
            <pc:sldMk cId="3099682599" sldId="293"/>
            <ac:spMk id="4" creationId="{8FC7617C-4929-4B79-AC7A-EADAC9AE6852}"/>
          </ac:spMkLst>
        </pc:spChg>
      </pc:sldChg>
      <pc:sldChg chg="addSp modSp mod">
        <pc:chgData name="CLARE COLLINS" userId="34d4cd85-5356-4a2e-bbc4-cd606ab1720c" providerId="ADAL" clId="{4740222B-9E9C-4D3A-B7E3-D67A3AFBB234}" dt="2025-03-06T22:07:32.661" v="382" actId="1076"/>
        <pc:sldMkLst>
          <pc:docMk/>
          <pc:sldMk cId="1508484368" sldId="298"/>
        </pc:sldMkLst>
        <pc:spChg chg="add mod">
          <ac:chgData name="CLARE COLLINS" userId="34d4cd85-5356-4a2e-bbc4-cd606ab1720c" providerId="ADAL" clId="{4740222B-9E9C-4D3A-B7E3-D67A3AFBB234}" dt="2025-03-06T22:07:32.661" v="382" actId="1076"/>
          <ac:spMkLst>
            <pc:docMk/>
            <pc:sldMk cId="1508484368" sldId="298"/>
            <ac:spMk id="5" creationId="{2E8CDF12-746F-4BC8-BE24-FBF3F1E5BCEE}"/>
          </ac:spMkLst>
        </pc:spChg>
        <pc:spChg chg="add mod">
          <ac:chgData name="CLARE COLLINS" userId="34d4cd85-5356-4a2e-bbc4-cd606ab1720c" providerId="ADAL" clId="{4740222B-9E9C-4D3A-B7E3-D67A3AFBB234}" dt="2025-03-06T22:07:32.661" v="382" actId="1076"/>
          <ac:spMkLst>
            <pc:docMk/>
            <pc:sldMk cId="1508484368" sldId="298"/>
            <ac:spMk id="6" creationId="{79FF6B73-114E-4678-A9E5-12EC3EA08A89}"/>
          </ac:spMkLst>
        </pc:spChg>
      </pc:sldChg>
      <pc:sldChg chg="delSp del mod">
        <pc:chgData name="CLARE COLLINS" userId="34d4cd85-5356-4a2e-bbc4-cd606ab1720c" providerId="ADAL" clId="{4740222B-9E9C-4D3A-B7E3-D67A3AFBB234}" dt="2025-03-06T22:07:35.310" v="383" actId="47"/>
        <pc:sldMkLst>
          <pc:docMk/>
          <pc:sldMk cId="4039167099" sldId="299"/>
        </pc:sldMkLst>
        <pc:spChg chg="del">
          <ac:chgData name="CLARE COLLINS" userId="34d4cd85-5356-4a2e-bbc4-cd606ab1720c" providerId="ADAL" clId="{4740222B-9E9C-4D3A-B7E3-D67A3AFBB234}" dt="2025-03-06T22:07:18.382" v="379" actId="21"/>
          <ac:spMkLst>
            <pc:docMk/>
            <pc:sldMk cId="4039167099" sldId="299"/>
            <ac:spMk id="5" creationId="{2E8CDF12-746F-4BC8-BE24-FBF3F1E5BCEE}"/>
          </ac:spMkLst>
        </pc:spChg>
        <pc:spChg chg="del">
          <ac:chgData name="CLARE COLLINS" userId="34d4cd85-5356-4a2e-bbc4-cd606ab1720c" providerId="ADAL" clId="{4740222B-9E9C-4D3A-B7E3-D67A3AFBB234}" dt="2025-03-06T22:07:18.382" v="379" actId="21"/>
          <ac:spMkLst>
            <pc:docMk/>
            <pc:sldMk cId="4039167099" sldId="299"/>
            <ac:spMk id="6" creationId="{79FF6B73-114E-4678-A9E5-12EC3EA08A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BD7F7-3E03-4B11-8F8B-A03553CF9F94}" type="datetimeFigureOut">
              <a:rPr lang="en-GB" smtClean="0"/>
              <a:t>06/03/2025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5595B-9F77-4B66-9A9C-E467DB0E02F2}" type="slidenum">
              <a:rPr lang="en-GB" smtClean="0"/>
              <a:t>‹#›</a:t>
            </a:fld>
            <a:endParaRPr lang="en-GB"/>
          </a:p>
        </p:txBody>
      </p:sp>
    </p:spTree>
    <p:extLst>
      <p:ext uri="{BB962C8B-B14F-4D97-AF65-F5344CB8AC3E}">
        <p14:creationId xmlns:p14="http://schemas.microsoft.com/office/powerpoint/2010/main" val="2516721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Bert the penguin chick who used to shelter from the sun by my leg when I ate my lunch; Caspar the </a:t>
            </a:r>
            <a:r>
              <a:rPr lang="en-GB" dirty="0" err="1"/>
              <a:t>Grevy’s</a:t>
            </a:r>
            <a:r>
              <a:rPr lang="en-GB" dirty="0"/>
              <a:t> zebra stallion who was a softie (unusual) and enjoyed a tickle behind his ear; holding Sam the giant bald eagle who was magnificent, but incredibly frightened by crows; the Siamangs who used to make my tummy rumble as they’d call out loudly at 11:30am each morning, reminding me it was nearly lunchtime</a:t>
            </a:r>
          </a:p>
        </p:txBody>
      </p:sp>
      <p:sp>
        <p:nvSpPr>
          <p:cNvPr id="4" name="Slide Number Placeholder 3"/>
          <p:cNvSpPr>
            <a:spLocks noGrp="1"/>
          </p:cNvSpPr>
          <p:nvPr>
            <p:ph type="sldNum" sz="quarter" idx="5"/>
          </p:nvPr>
        </p:nvSpPr>
        <p:spPr/>
        <p:txBody>
          <a:bodyPr/>
          <a:lstStyle/>
          <a:p>
            <a:fld id="{0B55595B-9F77-4B66-9A9C-E467DB0E02F2}" type="slidenum">
              <a:rPr lang="en-GB" smtClean="0"/>
              <a:t>2</a:t>
            </a:fld>
            <a:endParaRPr lang="en-GB"/>
          </a:p>
        </p:txBody>
      </p:sp>
    </p:spTree>
    <p:extLst>
      <p:ext uri="{BB962C8B-B14F-4D97-AF65-F5344CB8AC3E}">
        <p14:creationId xmlns:p14="http://schemas.microsoft.com/office/powerpoint/2010/main" val="55700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bg2"/>
                </a:solidFill>
                <a:latin typeface="Berlin Sans FB Demi" panose="020E0802020502020306" pitchFamily="34" charset="0"/>
              </a:rPr>
              <a:t>EDUCATE</a:t>
            </a:r>
          </a:p>
          <a:p>
            <a:r>
              <a:rPr lang="en-GB" dirty="0">
                <a:solidFill>
                  <a:schemeClr val="bg2"/>
                </a:solidFill>
                <a:latin typeface="Berlin Sans FB Demi" panose="020E0802020502020306" pitchFamily="34" charset="0"/>
              </a:rPr>
              <a:t>Spark a passion for our amazing natural world</a:t>
            </a:r>
          </a:p>
          <a:p>
            <a:r>
              <a:rPr lang="en-GB" dirty="0">
                <a:solidFill>
                  <a:schemeClr val="bg2"/>
                </a:solidFill>
                <a:latin typeface="Berlin Sans FB Demi" panose="020E0802020502020306" pitchFamily="34" charset="0"/>
              </a:rPr>
              <a:t>Make people care</a:t>
            </a:r>
          </a:p>
          <a:p>
            <a:endParaRPr lang="en-GB" b="1" dirty="0"/>
          </a:p>
          <a:p>
            <a:r>
              <a:rPr lang="en-GB" b="1" dirty="0">
                <a:solidFill>
                  <a:schemeClr val="bg2"/>
                </a:solidFill>
                <a:latin typeface="Berlin Sans FB Demi" panose="020E0802020502020306" pitchFamily="34" charset="0"/>
              </a:rPr>
              <a:t>RESEARCH</a:t>
            </a:r>
          </a:p>
          <a:p>
            <a:r>
              <a:rPr lang="en-GB" dirty="0">
                <a:solidFill>
                  <a:schemeClr val="bg2"/>
                </a:solidFill>
                <a:latin typeface="Berlin Sans FB Demi" panose="020E0802020502020306" pitchFamily="34" charset="0"/>
              </a:rPr>
              <a:t>Tools and husbandry used in zoos have been used to help animals in the wild</a:t>
            </a:r>
          </a:p>
          <a:p>
            <a:endParaRPr lang="en-GB" b="1" dirty="0"/>
          </a:p>
          <a:p>
            <a:r>
              <a:rPr lang="en-GB" b="1" dirty="0">
                <a:solidFill>
                  <a:schemeClr val="bg2"/>
                </a:solidFill>
                <a:latin typeface="Berlin Sans FB Demi" panose="020E0802020502020306" pitchFamily="34" charset="0"/>
              </a:rPr>
              <a:t>CONSERVATION</a:t>
            </a:r>
          </a:p>
          <a:p>
            <a:r>
              <a:rPr lang="en-GB" dirty="0">
                <a:solidFill>
                  <a:schemeClr val="bg2"/>
                </a:solidFill>
                <a:latin typeface="Berlin Sans FB Demi" panose="020E0802020502020306" pitchFamily="34" charset="0"/>
              </a:rPr>
              <a:t>Examples of successful reintroductions from zoo populations: golden lion tamarin, Arabian oryx, </a:t>
            </a:r>
            <a:r>
              <a:rPr lang="en-GB" dirty="0" err="1">
                <a:solidFill>
                  <a:schemeClr val="bg2"/>
                </a:solidFill>
                <a:latin typeface="Berlin Sans FB Demi" panose="020E0802020502020306" pitchFamily="34" charset="0"/>
              </a:rPr>
              <a:t>Przewalski’s</a:t>
            </a:r>
            <a:r>
              <a:rPr lang="en-GB" dirty="0">
                <a:solidFill>
                  <a:schemeClr val="bg2"/>
                </a:solidFill>
                <a:latin typeface="Berlin Sans FB Demi" panose="020E0802020502020306" pitchFamily="34" charset="0"/>
              </a:rPr>
              <a:t> horse, European bison and here in the UK hazel dormouse</a:t>
            </a:r>
          </a:p>
          <a:p>
            <a:endParaRPr lang="en-GB" b="1" dirty="0"/>
          </a:p>
          <a:p>
            <a:endParaRPr lang="en-GB" b="1" dirty="0"/>
          </a:p>
          <a:p>
            <a:r>
              <a:rPr lang="en-GB" b="1" dirty="0"/>
              <a:t>Zoos entertain visitors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2"/>
                </a:solidFill>
                <a:latin typeface="Berlin Sans FB Demi" panose="020E0802020502020306" pitchFamily="34" charset="0"/>
              </a:rPr>
              <a:t>Engage visitors with exotic animals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2"/>
                </a:solidFill>
                <a:latin typeface="Berlin Sans FB Demi" panose="020E0802020502020306" pitchFamily="34" charset="0"/>
              </a:rPr>
              <a:t>Educate about animals threatened with extinction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2"/>
                </a:solidFill>
                <a:latin typeface="Berlin Sans FB Demi" panose="020E0802020502020306" pitchFamily="34" charset="0"/>
              </a:rPr>
              <a:t>Spark a passion for biology, conservation and the environment</a:t>
            </a:r>
          </a:p>
          <a:p>
            <a:endParaRPr lang="en-GB" b="0" dirty="0"/>
          </a:p>
          <a:p>
            <a:r>
              <a:rPr lang="en-GB" b="1" dirty="0"/>
              <a:t>Zoos conserve Ex Situ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2"/>
                </a:solidFill>
                <a:latin typeface="Berlin Sans FB Demi" panose="020E0802020502020306" pitchFamily="34" charset="0"/>
              </a:rPr>
              <a:t>Breeding programmes – sustainable captive population and occasionally set up specifically as part of the In Situ work – captive breeding for release to boost wild numbers e.g. hazel dormouse, red squirrels, white-backed vultures, beavers - current programmes also include white-clawed crayfish and pool frog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2"/>
                </a:solidFill>
                <a:latin typeface="Berlin Sans FB Demi" panose="020E0802020502020306" pitchFamily="34" charset="0"/>
              </a:rPr>
              <a:t>Husbandry knowledge – how to look after the animals [also worth noting that techniques to identify zebras in photos using software programmes was trialled with zoo zebras initially and air samples from zoos were tested for eDNA and the zoo species identified this year, showing these techniques can be used to identify species in the wild]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2"/>
                </a:solidFill>
                <a:latin typeface="Berlin Sans FB Demi" panose="020E0802020502020306" pitchFamily="34" charset="0"/>
              </a:rPr>
              <a:t>Raise profile and money to fund In Situ conservation – globally zoos and aquaria raise huge amounts of money for conservation, much more than the IUCN and others (see Dick and ? paper)</a:t>
            </a:r>
          </a:p>
          <a:p>
            <a:endParaRPr lang="en-GB" b="1" dirty="0"/>
          </a:p>
          <a:p>
            <a:r>
              <a:rPr lang="en-GB" b="1" dirty="0"/>
              <a:t>Zoos conserve In Situ</a:t>
            </a:r>
          </a:p>
          <a:p>
            <a:r>
              <a:rPr lang="en-GB" dirty="0"/>
              <a:t>Help look after wild animals with knowledge learnt in zoos e.g. elephant herpes virus, </a:t>
            </a:r>
            <a:r>
              <a:rPr lang="en-GB" dirty="0" err="1"/>
              <a:t>saola</a:t>
            </a:r>
            <a:endParaRPr lang="en-GB" dirty="0"/>
          </a:p>
        </p:txBody>
      </p:sp>
      <p:sp>
        <p:nvSpPr>
          <p:cNvPr id="4" name="Slide Number Placeholder 3"/>
          <p:cNvSpPr>
            <a:spLocks noGrp="1"/>
          </p:cNvSpPr>
          <p:nvPr>
            <p:ph type="sldNum" sz="quarter" idx="5"/>
          </p:nvPr>
        </p:nvSpPr>
        <p:spPr/>
        <p:txBody>
          <a:bodyPr/>
          <a:lstStyle/>
          <a:p>
            <a:fld id="{0B55595B-9F77-4B66-9A9C-E467DB0E02F2}" type="slidenum">
              <a:rPr lang="en-GB" smtClean="0"/>
              <a:t>3</a:t>
            </a:fld>
            <a:endParaRPr lang="en-GB"/>
          </a:p>
        </p:txBody>
      </p:sp>
    </p:spTree>
    <p:extLst>
      <p:ext uri="{BB962C8B-B14F-4D97-AF65-F5344CB8AC3E}">
        <p14:creationId xmlns:p14="http://schemas.microsoft.com/office/powerpoint/2010/main" val="337729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Monitoring / surveying includes techniques such as bug pots in the ground to monitor bugs, cameras to capture movements, drone footage and heat maps, fishing, observations, netting birds …all sorts</a:t>
            </a:r>
          </a:p>
          <a:p>
            <a:endParaRPr lang="en-GB" dirty="0"/>
          </a:p>
          <a:p>
            <a:r>
              <a:rPr lang="en-GB" dirty="0"/>
              <a:t>Work with stakeholders includes farmers, local communities, indigenous populations, governments, other conservation organisations, hunters and other land users</a:t>
            </a:r>
          </a:p>
        </p:txBody>
      </p:sp>
      <p:sp>
        <p:nvSpPr>
          <p:cNvPr id="4" name="Slide Number Placeholder 3"/>
          <p:cNvSpPr>
            <a:spLocks noGrp="1"/>
          </p:cNvSpPr>
          <p:nvPr>
            <p:ph type="sldNum" sz="quarter" idx="5"/>
          </p:nvPr>
        </p:nvSpPr>
        <p:spPr/>
        <p:txBody>
          <a:bodyPr/>
          <a:lstStyle/>
          <a:p>
            <a:fld id="{0B55595B-9F77-4B66-9A9C-E467DB0E02F2}" type="slidenum">
              <a:rPr lang="en-GB" smtClean="0"/>
              <a:t>6</a:t>
            </a:fld>
            <a:endParaRPr lang="en-GB"/>
          </a:p>
        </p:txBody>
      </p:sp>
    </p:spTree>
    <p:extLst>
      <p:ext uri="{BB962C8B-B14F-4D97-AF65-F5344CB8AC3E}">
        <p14:creationId xmlns:p14="http://schemas.microsoft.com/office/powerpoint/2010/main" val="9796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give you some facts about the species, tell you what is threatening the species in the wild and you lot are going to think of some solutions and then we will have a look at what has been put in place – maybe you will have some new fantastic ideas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0B55595B-9F77-4B66-9A9C-E467DB0E02F2}" type="slidenum">
              <a:rPr lang="en-GB" smtClean="0"/>
              <a:t>7</a:t>
            </a:fld>
            <a:endParaRPr lang="en-GB"/>
          </a:p>
        </p:txBody>
      </p:sp>
    </p:spTree>
    <p:extLst>
      <p:ext uri="{BB962C8B-B14F-4D97-AF65-F5344CB8AC3E}">
        <p14:creationId xmlns:p14="http://schemas.microsoft.com/office/powerpoint/2010/main" val="163492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Lives only in </a:t>
            </a:r>
            <a:r>
              <a:rPr lang="en-GB" dirty="0">
                <a:solidFill>
                  <a:schemeClr val="accent6">
                    <a:lumMod val="50000"/>
                  </a:schemeClr>
                </a:solidFill>
                <a:latin typeface="Berlin Sans FB" panose="020E0602020502020306" pitchFamily="34" charset="0"/>
              </a:rPr>
              <a:t>Annamite mountains of Laos and Vietnam in Asia</a:t>
            </a:r>
          </a:p>
          <a:p>
            <a:endParaRPr lang="en-GB" dirty="0"/>
          </a:p>
        </p:txBody>
      </p:sp>
      <p:sp>
        <p:nvSpPr>
          <p:cNvPr id="4" name="Slide Number Placeholder 3"/>
          <p:cNvSpPr>
            <a:spLocks noGrp="1"/>
          </p:cNvSpPr>
          <p:nvPr>
            <p:ph type="sldNum" sz="quarter" idx="5"/>
          </p:nvPr>
        </p:nvSpPr>
        <p:spPr/>
        <p:txBody>
          <a:bodyPr/>
          <a:lstStyle/>
          <a:p>
            <a:fld id="{0B55595B-9F77-4B66-9A9C-E467DB0E02F2}" type="slidenum">
              <a:rPr lang="en-GB" smtClean="0"/>
              <a:t>9</a:t>
            </a:fld>
            <a:endParaRPr lang="en-GB"/>
          </a:p>
        </p:txBody>
      </p:sp>
    </p:spTree>
    <p:extLst>
      <p:ext uri="{BB962C8B-B14F-4D97-AF65-F5344CB8AC3E}">
        <p14:creationId xmlns:p14="http://schemas.microsoft.com/office/powerpoint/2010/main" val="30602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6">
                    <a:lumMod val="50000"/>
                  </a:schemeClr>
                </a:solidFill>
                <a:latin typeface="Cavolini" panose="03000502040302020204" pitchFamily="66" charset="0"/>
                <a:cs typeface="Cavolini" panose="03000502040302020204" pitchFamily="66" charset="0"/>
              </a:rPr>
              <a:t>Arabian oryx and white rhino were both down to a handful of individuals before conservation breeding and protection in the wild brought them back up to healthy population size</a:t>
            </a:r>
          </a:p>
          <a:p>
            <a:endParaRPr lang="en-GB" b="1" dirty="0"/>
          </a:p>
        </p:txBody>
      </p:sp>
      <p:sp>
        <p:nvSpPr>
          <p:cNvPr id="4" name="Slide Number Placeholder 3"/>
          <p:cNvSpPr>
            <a:spLocks noGrp="1"/>
          </p:cNvSpPr>
          <p:nvPr>
            <p:ph type="sldNum" sz="quarter" idx="5"/>
          </p:nvPr>
        </p:nvSpPr>
        <p:spPr/>
        <p:txBody>
          <a:bodyPr/>
          <a:lstStyle/>
          <a:p>
            <a:fld id="{0B55595B-9F77-4B66-9A9C-E467DB0E02F2}" type="slidenum">
              <a:rPr lang="en-GB" smtClean="0"/>
              <a:t>11</a:t>
            </a:fld>
            <a:endParaRPr lang="en-GB"/>
          </a:p>
        </p:txBody>
      </p:sp>
    </p:spTree>
    <p:extLst>
      <p:ext uri="{BB962C8B-B14F-4D97-AF65-F5344CB8AC3E}">
        <p14:creationId xmlns:p14="http://schemas.microsoft.com/office/powerpoint/2010/main" val="8629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Trapping only got the large crayfish.  These large crayfish eat the small crayfish, so by removing the large crayfish, more crayfish survive!  Females lay 250eggs at a time</a:t>
            </a:r>
          </a:p>
          <a:p>
            <a:endParaRPr lang="en-GB" dirty="0"/>
          </a:p>
        </p:txBody>
      </p:sp>
      <p:sp>
        <p:nvSpPr>
          <p:cNvPr id="4" name="Slide Number Placeholder 3"/>
          <p:cNvSpPr>
            <a:spLocks noGrp="1"/>
          </p:cNvSpPr>
          <p:nvPr>
            <p:ph type="sldNum" sz="quarter" idx="5"/>
          </p:nvPr>
        </p:nvSpPr>
        <p:spPr/>
        <p:txBody>
          <a:bodyPr/>
          <a:lstStyle/>
          <a:p>
            <a:fld id="{0B55595B-9F77-4B66-9A9C-E467DB0E02F2}" type="slidenum">
              <a:rPr lang="en-GB" smtClean="0"/>
              <a:t>14</a:t>
            </a:fld>
            <a:endParaRPr lang="en-GB"/>
          </a:p>
        </p:txBody>
      </p:sp>
    </p:spTree>
    <p:extLst>
      <p:ext uri="{BB962C8B-B14F-4D97-AF65-F5344CB8AC3E}">
        <p14:creationId xmlns:p14="http://schemas.microsoft.com/office/powerpoint/2010/main" val="154686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Success as this species was endangered up until 6 years ago when a reassessment showed increase numbers and better management of threats and therefore ‘downgraded’ the status from endangered to vulnerable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0B55595B-9F77-4B66-9A9C-E467DB0E02F2}" type="slidenum">
              <a:rPr lang="en-GB" smtClean="0"/>
              <a:t>17</a:t>
            </a:fld>
            <a:endParaRPr lang="en-GB"/>
          </a:p>
        </p:txBody>
      </p:sp>
    </p:spTree>
    <p:extLst>
      <p:ext uri="{BB962C8B-B14F-4D97-AF65-F5344CB8AC3E}">
        <p14:creationId xmlns:p14="http://schemas.microsoft.com/office/powerpoint/2010/main" val="347705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Asian white-backed vultures of Pakistan and south Asia</a:t>
            </a:r>
          </a:p>
        </p:txBody>
      </p:sp>
      <p:sp>
        <p:nvSpPr>
          <p:cNvPr id="4" name="Slide Number Placeholder 3"/>
          <p:cNvSpPr>
            <a:spLocks noGrp="1"/>
          </p:cNvSpPr>
          <p:nvPr>
            <p:ph type="sldNum" sz="quarter" idx="5"/>
          </p:nvPr>
        </p:nvSpPr>
        <p:spPr/>
        <p:txBody>
          <a:bodyPr/>
          <a:lstStyle/>
          <a:p>
            <a:fld id="{0B55595B-9F77-4B66-9A9C-E467DB0E02F2}" type="slidenum">
              <a:rPr lang="en-GB" smtClean="0"/>
              <a:t>18</a:t>
            </a:fld>
            <a:endParaRPr lang="en-GB"/>
          </a:p>
        </p:txBody>
      </p:sp>
    </p:spTree>
    <p:extLst>
      <p:ext uri="{BB962C8B-B14F-4D97-AF65-F5344CB8AC3E}">
        <p14:creationId xmlns:p14="http://schemas.microsoft.com/office/powerpoint/2010/main" val="347879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BE9B-717F-4781-B90D-5EE35944D5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53E3C1-E82D-4ADE-BD1F-65EBA467D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C2231EF-783E-4BC1-BE55-86AB0DF5609D}"/>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09F5B18E-9AA3-41D4-84BA-A8BC552029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BBD1E3-F472-4CD3-A4B0-43EE060D9BD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1226069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234A-097F-409D-8A83-3F05477CBF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9C4762-A131-488C-85BE-61BA81D9C4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78AAB1-875B-4584-9C7F-90DE99B1DBBB}"/>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8A3116C0-44AB-4E8B-A066-FD2048EFC2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D4180-E119-4572-A2E4-9AD68146F57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55112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86111-E1E2-4E68-9146-CDE3299CDF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4812EF9-1437-4086-9B2E-F6B84B2AD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B10C6D-B371-4CD8-8E8D-B8F756A4A916}"/>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44D5EB63-C988-49BE-9671-214772E09C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B3C228-D77E-4EF4-8D19-5C9DAB539CFE}"/>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35447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C770-89C3-4D1D-BD8F-1711D4EAA5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46F133-695C-4713-B040-A5278325B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2D4EED-56D2-40A1-B449-A38F0F08870F}"/>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BE5B61E3-4CE6-4DB9-B080-577FD1F5E7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2CAA1-030A-418A-8758-B10022167ECB}"/>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1067373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12E6-6C0E-44C0-B904-6A29B542D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118B340-5A82-4F08-B379-E689CB3C75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D16D46-EB15-4232-BCBE-3B727501FD8A}"/>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5EDA3C08-F540-4D85-B060-66060C774A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34C532-4B05-44EC-9F8A-BB7503E5D347}"/>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6232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E17C-43D5-4FC9-81F0-2E775BA4EB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FA332A-F5B5-480D-A3C8-E508FE9FD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72092C2-BF57-4B4A-B3AC-1BFF922AF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6DEB48-2FB7-4CA3-941E-BF035FEBA501}"/>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3CEE6EEE-4780-4DC7-9AAC-7C2F47BE7E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797145-DBF5-433B-B483-296AADEE4CC6}"/>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72977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0B90-FF7E-4E53-BE3E-F5596F81A1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F831F8E-6F3C-4C6C-A654-346B7D7A6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DCA3D-B5D1-4DB6-A046-0EDE97EF08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7E8BA6E-E17C-435F-B4BA-F17F4C7E2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FB3F4-A8E0-4186-A7B5-F4937A331C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B6959B-4038-41E2-BBC4-DCA4C91AA80A}"/>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8" name="Footer Placeholder 7">
            <a:extLst>
              <a:ext uri="{FF2B5EF4-FFF2-40B4-BE49-F238E27FC236}">
                <a16:creationId xmlns:a16="http://schemas.microsoft.com/office/drawing/2014/main" id="{F0CFDB31-71B6-4180-8C76-F1E7E586CA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0EEC1C-52FD-4864-B085-800602A0D2E0}"/>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402561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4CC9-82EF-4087-A51B-5E3E9E1B70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6058C0-8ABC-4D42-B5B5-9CBC5BA180CE}"/>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4" name="Footer Placeholder 3">
            <a:extLst>
              <a:ext uri="{FF2B5EF4-FFF2-40B4-BE49-F238E27FC236}">
                <a16:creationId xmlns:a16="http://schemas.microsoft.com/office/drawing/2014/main" id="{7FECAADD-485B-416B-A58E-A87B6B3FAD7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20A7DB-4685-4876-BC93-970CB67633BB}"/>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88360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BB132-EED6-4FB2-AB72-D605B14856A8}"/>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3" name="Footer Placeholder 2">
            <a:extLst>
              <a:ext uri="{FF2B5EF4-FFF2-40B4-BE49-F238E27FC236}">
                <a16:creationId xmlns:a16="http://schemas.microsoft.com/office/drawing/2014/main" id="{313D56FA-0E55-4AC1-BE43-3BBB826049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41219B-439D-4DAF-98D4-FCCFF1148BD4}"/>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78722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B18-9FE4-4638-B696-C4CC264E4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1511262-A7D6-4BCE-AEFE-10C1AB4D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B56EDE-1F70-4B76-A135-A35FCD3FE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5DC7C-C1B4-4988-91F2-4485CB7A5983}"/>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70F30A60-E25F-4B05-844C-9CDBAA1F78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C15FC6-4209-4DBA-98E4-37D2C62F6FE4}"/>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338646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AD0-E9DB-44BA-90C5-6F95CBC65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0EC08-E8D8-44D2-A83C-B8273C89B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9E478E-217C-4D45-8A6F-6FD3882627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4FEA3-29DB-4383-8C6D-37B9AB7DCBDE}"/>
              </a:ext>
            </a:extLst>
          </p:cNvPr>
          <p:cNvSpPr>
            <a:spLocks noGrp="1"/>
          </p:cNvSpPr>
          <p:nvPr>
            <p:ph type="dt" sz="half" idx="10"/>
          </p:nvPr>
        </p:nvSpPr>
        <p:spPr/>
        <p:txBody>
          <a:bodyPr/>
          <a:lstStyle/>
          <a:p>
            <a:fld id="{EBE7B013-8946-44BD-98AB-EA614D09A101}" type="datetimeFigureOut">
              <a:rPr lang="en-GB" smtClean="0"/>
              <a:t>06/03/2025</a:t>
            </a:fld>
            <a:endParaRPr lang="en-GB"/>
          </a:p>
        </p:txBody>
      </p:sp>
      <p:sp>
        <p:nvSpPr>
          <p:cNvPr id="6" name="Footer Placeholder 5">
            <a:extLst>
              <a:ext uri="{FF2B5EF4-FFF2-40B4-BE49-F238E27FC236}">
                <a16:creationId xmlns:a16="http://schemas.microsoft.com/office/drawing/2014/main" id="{CB150950-9C34-48C8-83F9-070F8D9D11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984559-42D8-462F-9090-799EC2120F42}"/>
              </a:ext>
            </a:extLst>
          </p:cNvPr>
          <p:cNvSpPr>
            <a:spLocks noGrp="1"/>
          </p:cNvSpPr>
          <p:nvPr>
            <p:ph type="sldNum" sz="quarter" idx="12"/>
          </p:nvPr>
        </p:nvSpPr>
        <p:spPr/>
        <p:txBody>
          <a:bodyPr/>
          <a:lstStyle/>
          <a:p>
            <a:fld id="{3B78E310-A11F-4DA2-811D-B6F3250FD604}" type="slidenum">
              <a:rPr lang="en-GB" smtClean="0"/>
              <a:t>‹#›</a:t>
            </a:fld>
            <a:endParaRPr lang="en-GB"/>
          </a:p>
        </p:txBody>
      </p:sp>
    </p:spTree>
    <p:extLst>
      <p:ext uri="{BB962C8B-B14F-4D97-AF65-F5344CB8AC3E}">
        <p14:creationId xmlns:p14="http://schemas.microsoft.com/office/powerpoint/2010/main" val="297294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019CF9-834E-4D47-9F5F-AB121DF48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141C93-BEBB-4CEC-B192-9C2B868FDF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04022-8BE0-424F-8891-D525D93DC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7B013-8946-44BD-98AB-EA614D09A101}" type="datetimeFigureOut">
              <a:rPr lang="en-GB" smtClean="0"/>
              <a:t>06/03/2025</a:t>
            </a:fld>
            <a:endParaRPr lang="en-GB"/>
          </a:p>
        </p:txBody>
      </p:sp>
      <p:sp>
        <p:nvSpPr>
          <p:cNvPr id="5" name="Footer Placeholder 4">
            <a:extLst>
              <a:ext uri="{FF2B5EF4-FFF2-40B4-BE49-F238E27FC236}">
                <a16:creationId xmlns:a16="http://schemas.microsoft.com/office/drawing/2014/main" id="{28299A15-F9AA-4185-868E-732ED6C0A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384F8C2-06DA-4973-9C2A-8402DCA49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8E310-A11F-4DA2-811D-B6F3250FD604}" type="slidenum">
              <a:rPr lang="en-GB" smtClean="0"/>
              <a:t>‹#›</a:t>
            </a:fld>
            <a:endParaRPr lang="en-GB"/>
          </a:p>
        </p:txBody>
      </p:sp>
    </p:spTree>
    <p:extLst>
      <p:ext uri="{BB962C8B-B14F-4D97-AF65-F5344CB8AC3E}">
        <p14:creationId xmlns:p14="http://schemas.microsoft.com/office/powerpoint/2010/main" val="212885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fr.wikipedia.org/wiki/Saola" TargetMode="External"/><Relationship Id="rId7" Type="http://schemas.openxmlformats.org/officeDocument/2006/relationships/hyperlink" Target="https://onedee008.blogspot.com/2013/09/10-jenis-hewan-yang-keberadaannya.html"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hyperlink" Target="http://nre509.wikidot.com/the-saola" TargetMode="External"/><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8" Type="http://schemas.openxmlformats.org/officeDocument/2006/relationships/hyperlink" Target="https://fr.wikipedia.org/wiki/Saola" TargetMode="External"/><Relationship Id="rId13" Type="http://schemas.openxmlformats.org/officeDocument/2006/relationships/image" Target="../media/image43.png"/><Relationship Id="rId3" Type="http://schemas.openxmlformats.org/officeDocument/2006/relationships/image" Target="../media/image45.jpeg"/><Relationship Id="rId7" Type="http://schemas.openxmlformats.org/officeDocument/2006/relationships/image" Target="../media/image41.PNG"/><Relationship Id="rId12" Type="http://schemas.openxmlformats.org/officeDocument/2006/relationships/hyperlink" Target="https://onedee008.blogspot.com/2013/09/10-jenis-hewan-yang-keberadaannya.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8.xml"/><Relationship Id="rId11" Type="http://schemas.openxmlformats.org/officeDocument/2006/relationships/image" Target="../media/image36.jpg"/><Relationship Id="rId5" Type="http://schemas.openxmlformats.org/officeDocument/2006/relationships/slide" Target="slide27.xml"/><Relationship Id="rId10" Type="http://schemas.openxmlformats.org/officeDocument/2006/relationships/hyperlink" Target="http://nre509.wikidot.com/the-saola" TargetMode="External"/><Relationship Id="rId4" Type="http://schemas.openxmlformats.org/officeDocument/2006/relationships/hyperlink" Target="https://www.101planners.com/borders/lined-paper/" TargetMode="External"/><Relationship Id="rId9" Type="http://schemas.openxmlformats.org/officeDocument/2006/relationships/image" Target="../media/image42.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jpe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8.xml"/><Relationship Id="rId5" Type="http://schemas.openxmlformats.org/officeDocument/2006/relationships/slide" Target="slide27.xml"/><Relationship Id="rId4" Type="http://schemas.openxmlformats.org/officeDocument/2006/relationships/hyperlink" Target="https://www.101planners.com/borders/lined-paper/" TargetMode="External"/><Relationship Id="rId9"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jpeg"/><Relationship Id="rId7"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image" Target="../media/image50.jpeg"/><Relationship Id="rId4" Type="http://schemas.openxmlformats.org/officeDocument/2006/relationships/hyperlink" Target="https://www.101planners.com/borders/lined-paper/" TargetMode="External"/><Relationship Id="rId9" Type="http://schemas.openxmlformats.org/officeDocument/2006/relationships/image" Target="../media/image52.sv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audio" Target="../media/media1.wav"/><Relationship Id="rId16" Type="http://schemas.openxmlformats.org/officeDocument/2006/relationships/image" Target="../media/image16.JPG"/><Relationship Id="rId1" Type="http://schemas.microsoft.com/office/2007/relationships/media" Target="../media/media1.wav"/><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microsoft.com/office/2007/relationships/hdphoto" Target="../media/hdphoto1.wdp"/><Relationship Id="rId10" Type="http://schemas.openxmlformats.org/officeDocument/2006/relationships/image" Target="../media/image11.jpeg"/><Relationship Id="rId4" Type="http://schemas.openxmlformats.org/officeDocument/2006/relationships/notesSlide" Target="../notesSlides/notesSlide1.xml"/><Relationship Id="rId9" Type="http://schemas.openxmlformats.org/officeDocument/2006/relationships/image" Target="../media/image10.jpe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s://www.101planners.com/borders/lined-paper/" TargetMode="External"/><Relationship Id="rId7" Type="http://schemas.openxmlformats.org/officeDocument/2006/relationships/slide" Target="slide27.xm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38.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101planners.com/borders/lined-paper/" TargetMode="External"/><Relationship Id="rId7"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slide" Target="slide8.xml"/><Relationship Id="rId4" Type="http://schemas.openxmlformats.org/officeDocument/2006/relationships/slide" Target="slide27.xml"/></Relationships>
</file>

<file path=ppt/slides/_rels/slide24.xml.rels><?xml version="1.0" encoding="UTF-8" standalone="yes"?>
<Relationships xmlns="http://schemas.openxmlformats.org/package/2006/relationships"><Relationship Id="rId8" Type="http://schemas.openxmlformats.org/officeDocument/2006/relationships/hyperlink" Target="https://www.bundabergnow.com/2020/10/02/fishermen-get-up-close-with-worlds-largest-sea-turtle/" TargetMode="External"/><Relationship Id="rId3" Type="http://schemas.openxmlformats.org/officeDocument/2006/relationships/image" Target="../media/image57.jpg"/><Relationship Id="rId7" Type="http://schemas.openxmlformats.org/officeDocument/2006/relationships/image" Target="../media/image59.jp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hyperlink" Target="https://www.flickr.com/photos/za-photos/5406890987/" TargetMode="External"/><Relationship Id="rId5" Type="http://schemas.openxmlformats.org/officeDocument/2006/relationships/image" Target="../media/image58.jpeg"/><Relationship Id="rId10" Type="http://schemas.openxmlformats.org/officeDocument/2006/relationships/image" Target="../media/image52.svg"/><Relationship Id="rId4" Type="http://schemas.openxmlformats.org/officeDocument/2006/relationships/hyperlink" Target="http://davaocitybybattad.blogspot.com/2011/07/marine-turtle-sanctuary-in-punta.html" TargetMode="External"/><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davaocitybybattad.blogspot.com/2011/07/marine-turtle-sanctuary-in-punta.html" TargetMode="External"/><Relationship Id="rId7" Type="http://schemas.openxmlformats.org/officeDocument/2006/relationships/hyperlink" Target="https://www.bundabergnow.com/2020/10/02/fishermen-get-up-close-with-worlds-largest-sea-turtle/" TargetMode="External"/><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hyperlink" Target="https://www.flickr.com/photos/za-photos/5406890987/" TargetMode="External"/><Relationship Id="rId10" Type="http://schemas.openxmlformats.org/officeDocument/2006/relationships/image" Target="../media/image52.svg"/><Relationship Id="rId4" Type="http://schemas.openxmlformats.org/officeDocument/2006/relationships/image" Target="../media/image58.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slide" Target="slide8.xml"/><Relationship Id="rId3" Type="http://schemas.openxmlformats.org/officeDocument/2006/relationships/hyperlink" Target="https://www.101planners.com/borders/lined-paper/" TargetMode="External"/><Relationship Id="rId7" Type="http://schemas.openxmlformats.org/officeDocument/2006/relationships/hyperlink" Target="https://www.flickr.com/photos/za-photos/5406890987/" TargetMode="External"/><Relationship Id="rId12" Type="http://schemas.openxmlformats.org/officeDocument/2006/relationships/slide" Target="slide27.xml"/><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58.jpeg"/><Relationship Id="rId11" Type="http://schemas.openxmlformats.org/officeDocument/2006/relationships/image" Target="../media/image52.svg"/><Relationship Id="rId5" Type="http://schemas.openxmlformats.org/officeDocument/2006/relationships/hyperlink" Target="http://davaocitybybattad.blogspot.com/2011/07/marine-turtle-sanctuary-in-punta.html" TargetMode="External"/><Relationship Id="rId10" Type="http://schemas.openxmlformats.org/officeDocument/2006/relationships/image" Target="../media/image51.png"/><Relationship Id="rId4" Type="http://schemas.openxmlformats.org/officeDocument/2006/relationships/image" Target="../media/image57.jpg"/><Relationship Id="rId9" Type="http://schemas.openxmlformats.org/officeDocument/2006/relationships/hyperlink" Target="https://www.bundabergnow.com/2020/10/02/fishermen-get-up-close-with-worlds-largest-sea-turt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9.xml"/><Relationship Id="rId18" Type="http://schemas.openxmlformats.org/officeDocument/2006/relationships/hyperlink" Target="https://www.flickr.com/photos/za-photos/5406890987/" TargetMode="External"/><Relationship Id="rId3" Type="http://schemas.openxmlformats.org/officeDocument/2006/relationships/image" Target="../media/image35.jpeg"/><Relationship Id="rId7" Type="http://schemas.openxmlformats.org/officeDocument/2006/relationships/hyperlink" Target="https://onedee008.blogspot.com/2013/09/10-jenis-hewan-yang-keberadaannya.html" TargetMode="External"/><Relationship Id="rId12" Type="http://schemas.openxmlformats.org/officeDocument/2006/relationships/image" Target="../media/image38.jpeg"/><Relationship Id="rId17" Type="http://schemas.openxmlformats.org/officeDocument/2006/relationships/image" Target="../media/image40.jpeg"/><Relationship Id="rId2" Type="http://schemas.openxmlformats.org/officeDocument/2006/relationships/slide" Target="slide12.xml"/><Relationship Id="rId16"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image" Target="../media/image36.jpg"/><Relationship Id="rId11" Type="http://schemas.openxmlformats.org/officeDocument/2006/relationships/slide" Target="slide18.xml"/><Relationship Id="rId5" Type="http://schemas.openxmlformats.org/officeDocument/2006/relationships/slide" Target="slide9.xml"/><Relationship Id="rId15" Type="http://schemas.openxmlformats.org/officeDocument/2006/relationships/image" Target="../media/image39.jpeg"/><Relationship Id="rId10" Type="http://schemas.openxmlformats.org/officeDocument/2006/relationships/hyperlink" Target="https://pixabay.com/nl/snow-leopard-roofdier-kat-bedreigd-1972724/" TargetMode="External"/><Relationship Id="rId4" Type="http://schemas.openxmlformats.org/officeDocument/2006/relationships/slide" Target="slide27.xml"/><Relationship Id="rId9" Type="http://schemas.openxmlformats.org/officeDocument/2006/relationships/image" Target="../media/image37.jpg"/><Relationship Id="rId14" Type="http://schemas.openxmlformats.org/officeDocument/2006/relationships/slide" Target="slide21.xml"/></Relationships>
</file>

<file path=ppt/slides/_rels/slide9.xml.rels><?xml version="1.0" encoding="UTF-8" standalone="yes"?>
<Relationships xmlns="http://schemas.openxmlformats.org/package/2006/relationships"><Relationship Id="rId8" Type="http://schemas.openxmlformats.org/officeDocument/2006/relationships/hyperlink" Target="https://onedee008.blogspot.com/2013/09/10-jenis-hewan-yang-keberadaannya.html" TargetMode="External"/><Relationship Id="rId3" Type="http://schemas.openxmlformats.org/officeDocument/2006/relationships/image" Target="../media/image41.PNG"/><Relationship Id="rId7"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nre509.wikidot.com/the-saola" TargetMode="External"/><Relationship Id="rId5" Type="http://schemas.openxmlformats.org/officeDocument/2006/relationships/image" Target="../media/image42.jpg"/><Relationship Id="rId10" Type="http://schemas.openxmlformats.org/officeDocument/2006/relationships/image" Target="../media/image44.png"/><Relationship Id="rId4" Type="http://schemas.openxmlformats.org/officeDocument/2006/relationships/hyperlink" Target="https://fr.wikipedia.org/wiki/Saola" TargetMode="External"/><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839767-3392-48D3-9885-ED226340618D}"/>
              </a:ext>
            </a:extLst>
          </p:cNvPr>
          <p:cNvSpPr/>
          <p:nvPr/>
        </p:nvSpPr>
        <p:spPr>
          <a:xfrm>
            <a:off x="4201143" y="4535514"/>
            <a:ext cx="7673221" cy="2010551"/>
          </a:xfrm>
          <a:custGeom>
            <a:avLst/>
            <a:gdLst>
              <a:gd name="connsiteX0" fmla="*/ 0 w 7673221"/>
              <a:gd name="connsiteY0" fmla="*/ 0 h 2010551"/>
              <a:gd name="connsiteX1" fmla="*/ 851030 w 7673221"/>
              <a:gd name="connsiteY1" fmla="*/ 0 h 2010551"/>
              <a:gd name="connsiteX2" fmla="*/ 1702060 w 7673221"/>
              <a:gd name="connsiteY2" fmla="*/ 0 h 2010551"/>
              <a:gd name="connsiteX3" fmla="*/ 2399625 w 7673221"/>
              <a:gd name="connsiteY3" fmla="*/ 0 h 2010551"/>
              <a:gd name="connsiteX4" fmla="*/ 3173923 w 7673221"/>
              <a:gd name="connsiteY4" fmla="*/ 0 h 2010551"/>
              <a:gd name="connsiteX5" fmla="*/ 3794757 w 7673221"/>
              <a:gd name="connsiteY5" fmla="*/ 0 h 2010551"/>
              <a:gd name="connsiteX6" fmla="*/ 4492322 w 7673221"/>
              <a:gd name="connsiteY6" fmla="*/ 0 h 2010551"/>
              <a:gd name="connsiteX7" fmla="*/ 5343352 w 7673221"/>
              <a:gd name="connsiteY7" fmla="*/ 0 h 2010551"/>
              <a:gd name="connsiteX8" fmla="*/ 5887453 w 7673221"/>
              <a:gd name="connsiteY8" fmla="*/ 0 h 2010551"/>
              <a:gd name="connsiteX9" fmla="*/ 6661751 w 7673221"/>
              <a:gd name="connsiteY9" fmla="*/ 0 h 2010551"/>
              <a:gd name="connsiteX10" fmla="*/ 7673221 w 7673221"/>
              <a:gd name="connsiteY10" fmla="*/ 0 h 2010551"/>
              <a:gd name="connsiteX11" fmla="*/ 7673221 w 7673221"/>
              <a:gd name="connsiteY11" fmla="*/ 670184 h 2010551"/>
              <a:gd name="connsiteX12" fmla="*/ 7673221 w 7673221"/>
              <a:gd name="connsiteY12" fmla="*/ 1340367 h 2010551"/>
              <a:gd name="connsiteX13" fmla="*/ 7673221 w 7673221"/>
              <a:gd name="connsiteY13" fmla="*/ 2010551 h 2010551"/>
              <a:gd name="connsiteX14" fmla="*/ 6822191 w 7673221"/>
              <a:gd name="connsiteY14" fmla="*/ 2010551 h 2010551"/>
              <a:gd name="connsiteX15" fmla="*/ 6124625 w 7673221"/>
              <a:gd name="connsiteY15" fmla="*/ 2010551 h 2010551"/>
              <a:gd name="connsiteX16" fmla="*/ 5427060 w 7673221"/>
              <a:gd name="connsiteY16" fmla="*/ 2010551 h 2010551"/>
              <a:gd name="connsiteX17" fmla="*/ 4729494 w 7673221"/>
              <a:gd name="connsiteY17" fmla="*/ 2010551 h 2010551"/>
              <a:gd name="connsiteX18" fmla="*/ 4031929 w 7673221"/>
              <a:gd name="connsiteY18" fmla="*/ 2010551 h 2010551"/>
              <a:gd name="connsiteX19" fmla="*/ 3411096 w 7673221"/>
              <a:gd name="connsiteY19" fmla="*/ 2010551 h 2010551"/>
              <a:gd name="connsiteX20" fmla="*/ 2636798 w 7673221"/>
              <a:gd name="connsiteY20" fmla="*/ 2010551 h 2010551"/>
              <a:gd name="connsiteX21" fmla="*/ 1939232 w 7673221"/>
              <a:gd name="connsiteY21" fmla="*/ 2010551 h 2010551"/>
              <a:gd name="connsiteX22" fmla="*/ 1088202 w 7673221"/>
              <a:gd name="connsiteY22" fmla="*/ 2010551 h 2010551"/>
              <a:gd name="connsiteX23" fmla="*/ 0 w 7673221"/>
              <a:gd name="connsiteY23" fmla="*/ 2010551 h 2010551"/>
              <a:gd name="connsiteX24" fmla="*/ 0 w 7673221"/>
              <a:gd name="connsiteY24" fmla="*/ 1320262 h 2010551"/>
              <a:gd name="connsiteX25" fmla="*/ 0 w 7673221"/>
              <a:gd name="connsiteY25" fmla="*/ 650078 h 2010551"/>
              <a:gd name="connsiteX26" fmla="*/ 0 w 7673221"/>
              <a:gd name="connsiteY26" fmla="*/ 0 h 201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3221" h="2010551" fill="none" extrusionOk="0">
                <a:moveTo>
                  <a:pt x="0" y="0"/>
                </a:moveTo>
                <a:cubicBezTo>
                  <a:pt x="218739" y="-21136"/>
                  <a:pt x="468593" y="-19405"/>
                  <a:pt x="851030" y="0"/>
                </a:cubicBezTo>
                <a:cubicBezTo>
                  <a:pt x="1233467" y="19405"/>
                  <a:pt x="1304171" y="16687"/>
                  <a:pt x="1702060" y="0"/>
                </a:cubicBezTo>
                <a:cubicBezTo>
                  <a:pt x="2099949" y="-16687"/>
                  <a:pt x="2117943" y="-11057"/>
                  <a:pt x="2399625" y="0"/>
                </a:cubicBezTo>
                <a:cubicBezTo>
                  <a:pt x="2681308" y="11057"/>
                  <a:pt x="2868437" y="10728"/>
                  <a:pt x="3173923" y="0"/>
                </a:cubicBezTo>
                <a:cubicBezTo>
                  <a:pt x="3479409" y="-10728"/>
                  <a:pt x="3559540" y="-29668"/>
                  <a:pt x="3794757" y="0"/>
                </a:cubicBezTo>
                <a:cubicBezTo>
                  <a:pt x="4029974" y="29668"/>
                  <a:pt x="4193029" y="-26019"/>
                  <a:pt x="4492322" y="0"/>
                </a:cubicBezTo>
                <a:cubicBezTo>
                  <a:pt x="4791616" y="26019"/>
                  <a:pt x="4989823" y="-2790"/>
                  <a:pt x="5343352" y="0"/>
                </a:cubicBezTo>
                <a:cubicBezTo>
                  <a:pt x="5696881" y="2790"/>
                  <a:pt x="5722343" y="-17200"/>
                  <a:pt x="5887453" y="0"/>
                </a:cubicBezTo>
                <a:cubicBezTo>
                  <a:pt x="6052563" y="17200"/>
                  <a:pt x="6494741" y="8947"/>
                  <a:pt x="6661751" y="0"/>
                </a:cubicBezTo>
                <a:cubicBezTo>
                  <a:pt x="6828761" y="-8947"/>
                  <a:pt x="7288916" y="11837"/>
                  <a:pt x="7673221" y="0"/>
                </a:cubicBezTo>
                <a:cubicBezTo>
                  <a:pt x="7699391" y="219023"/>
                  <a:pt x="7653649" y="495929"/>
                  <a:pt x="7673221" y="670184"/>
                </a:cubicBezTo>
                <a:cubicBezTo>
                  <a:pt x="7692793" y="844439"/>
                  <a:pt x="7696131" y="1069245"/>
                  <a:pt x="7673221" y="1340367"/>
                </a:cubicBezTo>
                <a:cubicBezTo>
                  <a:pt x="7650311" y="1611489"/>
                  <a:pt x="7654549" y="1855539"/>
                  <a:pt x="7673221" y="2010551"/>
                </a:cubicBezTo>
                <a:cubicBezTo>
                  <a:pt x="7253156" y="2017876"/>
                  <a:pt x="7043717" y="1986064"/>
                  <a:pt x="6822191" y="2010551"/>
                </a:cubicBezTo>
                <a:cubicBezTo>
                  <a:pt x="6600665" y="2035039"/>
                  <a:pt x="6409417" y="2002964"/>
                  <a:pt x="6124625" y="2010551"/>
                </a:cubicBezTo>
                <a:cubicBezTo>
                  <a:pt x="5839833" y="2018138"/>
                  <a:pt x="5701546" y="2020455"/>
                  <a:pt x="5427060" y="2010551"/>
                </a:cubicBezTo>
                <a:cubicBezTo>
                  <a:pt x="5152574" y="2000647"/>
                  <a:pt x="4935504" y="2012094"/>
                  <a:pt x="4729494" y="2010551"/>
                </a:cubicBezTo>
                <a:cubicBezTo>
                  <a:pt x="4523484" y="2009008"/>
                  <a:pt x="4175785" y="2018859"/>
                  <a:pt x="4031929" y="2010551"/>
                </a:cubicBezTo>
                <a:cubicBezTo>
                  <a:pt x="3888073" y="2002243"/>
                  <a:pt x="3573448" y="2005496"/>
                  <a:pt x="3411096" y="2010551"/>
                </a:cubicBezTo>
                <a:cubicBezTo>
                  <a:pt x="3248744" y="2015606"/>
                  <a:pt x="2879763" y="2006445"/>
                  <a:pt x="2636798" y="2010551"/>
                </a:cubicBezTo>
                <a:cubicBezTo>
                  <a:pt x="2393833" y="2014657"/>
                  <a:pt x="2172736" y="1979172"/>
                  <a:pt x="1939232" y="2010551"/>
                </a:cubicBezTo>
                <a:cubicBezTo>
                  <a:pt x="1705728" y="2041930"/>
                  <a:pt x="1301742" y="1989856"/>
                  <a:pt x="1088202" y="2010551"/>
                </a:cubicBezTo>
                <a:cubicBezTo>
                  <a:pt x="874662" y="2031247"/>
                  <a:pt x="414661" y="2002292"/>
                  <a:pt x="0" y="2010551"/>
                </a:cubicBezTo>
                <a:cubicBezTo>
                  <a:pt x="14612" y="1713377"/>
                  <a:pt x="2686" y="1586401"/>
                  <a:pt x="0" y="1320262"/>
                </a:cubicBezTo>
                <a:cubicBezTo>
                  <a:pt x="-2686" y="1054123"/>
                  <a:pt x="-4395" y="984908"/>
                  <a:pt x="0" y="650078"/>
                </a:cubicBezTo>
                <a:cubicBezTo>
                  <a:pt x="4395" y="315248"/>
                  <a:pt x="24444" y="242910"/>
                  <a:pt x="0" y="0"/>
                </a:cubicBezTo>
                <a:close/>
              </a:path>
              <a:path w="7673221" h="2010551" stroke="0" extrusionOk="0">
                <a:moveTo>
                  <a:pt x="0" y="0"/>
                </a:moveTo>
                <a:cubicBezTo>
                  <a:pt x="178033" y="13939"/>
                  <a:pt x="322358" y="-7769"/>
                  <a:pt x="620833" y="0"/>
                </a:cubicBezTo>
                <a:cubicBezTo>
                  <a:pt x="919308" y="7769"/>
                  <a:pt x="965373" y="-12025"/>
                  <a:pt x="1088202" y="0"/>
                </a:cubicBezTo>
                <a:cubicBezTo>
                  <a:pt x="1211031" y="12025"/>
                  <a:pt x="1645667" y="-11007"/>
                  <a:pt x="1939232" y="0"/>
                </a:cubicBezTo>
                <a:cubicBezTo>
                  <a:pt x="2232797" y="11007"/>
                  <a:pt x="2308400" y="-19574"/>
                  <a:pt x="2560066" y="0"/>
                </a:cubicBezTo>
                <a:cubicBezTo>
                  <a:pt x="2811732" y="19574"/>
                  <a:pt x="3034318" y="-25959"/>
                  <a:pt x="3180899" y="0"/>
                </a:cubicBezTo>
                <a:cubicBezTo>
                  <a:pt x="3327480" y="25959"/>
                  <a:pt x="3841732" y="-30561"/>
                  <a:pt x="4031929" y="0"/>
                </a:cubicBezTo>
                <a:cubicBezTo>
                  <a:pt x="4222126" y="30561"/>
                  <a:pt x="4326404" y="-17984"/>
                  <a:pt x="4576030" y="0"/>
                </a:cubicBezTo>
                <a:cubicBezTo>
                  <a:pt x="4825656" y="17984"/>
                  <a:pt x="5180804" y="-39435"/>
                  <a:pt x="5427060" y="0"/>
                </a:cubicBezTo>
                <a:cubicBezTo>
                  <a:pt x="5673316" y="39435"/>
                  <a:pt x="6041000" y="-10761"/>
                  <a:pt x="6278090" y="0"/>
                </a:cubicBezTo>
                <a:cubicBezTo>
                  <a:pt x="6515180" y="10761"/>
                  <a:pt x="6653124" y="32043"/>
                  <a:pt x="6975655" y="0"/>
                </a:cubicBezTo>
                <a:cubicBezTo>
                  <a:pt x="7298187" y="-32043"/>
                  <a:pt x="7520983" y="-4948"/>
                  <a:pt x="7673221" y="0"/>
                </a:cubicBezTo>
                <a:cubicBezTo>
                  <a:pt x="7642397" y="315725"/>
                  <a:pt x="7702853" y="487324"/>
                  <a:pt x="7673221" y="650078"/>
                </a:cubicBezTo>
                <a:cubicBezTo>
                  <a:pt x="7643589" y="812832"/>
                  <a:pt x="7661606" y="965873"/>
                  <a:pt x="7673221" y="1259945"/>
                </a:cubicBezTo>
                <a:cubicBezTo>
                  <a:pt x="7684836" y="1554017"/>
                  <a:pt x="7679657" y="1844064"/>
                  <a:pt x="7673221" y="2010551"/>
                </a:cubicBezTo>
                <a:cubicBezTo>
                  <a:pt x="7429703" y="2001083"/>
                  <a:pt x="7232071" y="1996933"/>
                  <a:pt x="6975655" y="2010551"/>
                </a:cubicBezTo>
                <a:cubicBezTo>
                  <a:pt x="6719239" y="2024169"/>
                  <a:pt x="6551645" y="1984317"/>
                  <a:pt x="6278090" y="2010551"/>
                </a:cubicBezTo>
                <a:cubicBezTo>
                  <a:pt x="6004536" y="2036785"/>
                  <a:pt x="5830625" y="2025861"/>
                  <a:pt x="5427060" y="2010551"/>
                </a:cubicBezTo>
                <a:cubicBezTo>
                  <a:pt x="5023495" y="1995242"/>
                  <a:pt x="4917438" y="2020649"/>
                  <a:pt x="4729494" y="2010551"/>
                </a:cubicBezTo>
                <a:cubicBezTo>
                  <a:pt x="4541550" y="2000453"/>
                  <a:pt x="4386720" y="1999541"/>
                  <a:pt x="4262125" y="2010551"/>
                </a:cubicBezTo>
                <a:cubicBezTo>
                  <a:pt x="4137530" y="2021561"/>
                  <a:pt x="3855697" y="2011232"/>
                  <a:pt x="3718024" y="2010551"/>
                </a:cubicBezTo>
                <a:cubicBezTo>
                  <a:pt x="3580351" y="2009870"/>
                  <a:pt x="3208533" y="2023818"/>
                  <a:pt x="2866994" y="2010551"/>
                </a:cubicBezTo>
                <a:cubicBezTo>
                  <a:pt x="2525455" y="1997285"/>
                  <a:pt x="2368652" y="2030042"/>
                  <a:pt x="2169429" y="2010551"/>
                </a:cubicBezTo>
                <a:cubicBezTo>
                  <a:pt x="1970206" y="1991060"/>
                  <a:pt x="1843023" y="1992792"/>
                  <a:pt x="1625328" y="2010551"/>
                </a:cubicBezTo>
                <a:cubicBezTo>
                  <a:pt x="1407633" y="2028310"/>
                  <a:pt x="1235911" y="1976033"/>
                  <a:pt x="927762" y="2010551"/>
                </a:cubicBezTo>
                <a:cubicBezTo>
                  <a:pt x="619613" y="2045069"/>
                  <a:pt x="369721" y="2039068"/>
                  <a:pt x="0" y="2010551"/>
                </a:cubicBezTo>
                <a:cubicBezTo>
                  <a:pt x="-11238" y="1866581"/>
                  <a:pt x="-27993" y="1600981"/>
                  <a:pt x="0" y="1400684"/>
                </a:cubicBezTo>
                <a:cubicBezTo>
                  <a:pt x="27993" y="1200387"/>
                  <a:pt x="18378" y="861359"/>
                  <a:pt x="0" y="710395"/>
                </a:cubicBezTo>
                <a:cubicBezTo>
                  <a:pt x="-18378" y="559431"/>
                  <a:pt x="27190" y="307071"/>
                  <a:pt x="0" y="0"/>
                </a:cubicBezTo>
                <a:close/>
              </a:path>
            </a:pathLst>
          </a:custGeom>
          <a:solidFill>
            <a:schemeClr val="accent6">
              <a:lumMod val="50000"/>
            </a:schemeClr>
          </a:solidFill>
          <a:ln w="98425" cmpd="thickThin">
            <a:solidFill>
              <a:schemeClr val="bg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7CA3F89-9F93-4A4C-9C09-119B26E0D5D8}"/>
              </a:ext>
            </a:extLst>
          </p:cNvPr>
          <p:cNvSpPr>
            <a:spLocks noGrp="1"/>
          </p:cNvSpPr>
          <p:nvPr>
            <p:ph type="ctrTitle"/>
          </p:nvPr>
        </p:nvSpPr>
        <p:spPr>
          <a:xfrm>
            <a:off x="4323588" y="4540118"/>
            <a:ext cx="7450490" cy="1011860"/>
          </a:xfrm>
        </p:spPr>
        <p:txBody>
          <a:bodyPr>
            <a:noAutofit/>
          </a:bodyPr>
          <a:lstStyle/>
          <a:p>
            <a:pPr algn="l"/>
            <a:r>
              <a:rPr lang="en-GB" sz="4000" dirty="0">
                <a:solidFill>
                  <a:srgbClr val="E7E6E6"/>
                </a:solidFill>
                <a:latin typeface="Berlin Sans FB Demi" panose="020E0802020502020306" pitchFamily="34" charset="0"/>
                <a:cs typeface="Cavolini" panose="03000502040302020204" pitchFamily="66" charset="0"/>
              </a:rPr>
              <a:t>Become a Conservation Officer</a:t>
            </a:r>
          </a:p>
        </p:txBody>
      </p:sp>
      <p:sp>
        <p:nvSpPr>
          <p:cNvPr id="3" name="Subtitle 2">
            <a:extLst>
              <a:ext uri="{FF2B5EF4-FFF2-40B4-BE49-F238E27FC236}">
                <a16:creationId xmlns:a16="http://schemas.microsoft.com/office/drawing/2014/main" id="{CA813D43-81F1-4BAD-B58D-3E9DF3F784F1}"/>
              </a:ext>
            </a:extLst>
          </p:cNvPr>
          <p:cNvSpPr>
            <a:spLocks noGrp="1"/>
          </p:cNvSpPr>
          <p:nvPr>
            <p:ph type="subTitle" idx="1"/>
          </p:nvPr>
        </p:nvSpPr>
        <p:spPr>
          <a:xfrm>
            <a:off x="4323588" y="5702810"/>
            <a:ext cx="7683017" cy="843255"/>
          </a:xfrm>
        </p:spPr>
        <p:txBody>
          <a:bodyPr>
            <a:normAutofit/>
          </a:bodyPr>
          <a:lstStyle/>
          <a:p>
            <a:pPr algn="l"/>
            <a:r>
              <a:rPr lang="en-GB" sz="3200" dirty="0">
                <a:solidFill>
                  <a:srgbClr val="E7E6E6"/>
                </a:solidFill>
                <a:latin typeface="Berlin Sans FB" panose="020E0602020502020306" pitchFamily="34" charset="0"/>
                <a:cs typeface="Cavolini" panose="03000502040302020204" pitchFamily="66" charset="0"/>
              </a:rPr>
              <a:t>I’m Clare Collins</a:t>
            </a:r>
          </a:p>
        </p:txBody>
      </p:sp>
      <p:pic>
        <p:nvPicPr>
          <p:cNvPr id="4" name="Picture 3" descr="A penguin on rocks by water&#10;&#10;Description automatically generated with low confidence">
            <a:extLst>
              <a:ext uri="{FF2B5EF4-FFF2-40B4-BE49-F238E27FC236}">
                <a16:creationId xmlns:a16="http://schemas.microsoft.com/office/drawing/2014/main" id="{3F69E9FE-45C2-4B36-B550-6DF4AD6BAC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7636" y="4535514"/>
            <a:ext cx="3797570" cy="2010551"/>
          </a:xfrm>
          <a:prstGeom prst="rect">
            <a:avLst/>
          </a:prstGeom>
        </p:spPr>
      </p:pic>
      <p:pic>
        <p:nvPicPr>
          <p:cNvPr id="5" name="Picture 4">
            <a:extLst>
              <a:ext uri="{FF2B5EF4-FFF2-40B4-BE49-F238E27FC236}">
                <a16:creationId xmlns:a16="http://schemas.microsoft.com/office/drawing/2014/main" id="{A819F26B-6C40-4C75-B918-82311B4A0DC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7"/>
          <a:stretch/>
        </p:blipFill>
        <p:spPr>
          <a:xfrm>
            <a:off x="317634" y="2422097"/>
            <a:ext cx="3794760" cy="2013804"/>
          </a:xfrm>
          <a:prstGeom prst="rect">
            <a:avLst/>
          </a:prstGeom>
        </p:spPr>
      </p:pic>
      <p:pic>
        <p:nvPicPr>
          <p:cNvPr id="6" name="Picture 6" descr="Clare Collins in the lab">
            <a:extLst>
              <a:ext uri="{FF2B5EF4-FFF2-40B4-BE49-F238E27FC236}">
                <a16:creationId xmlns:a16="http://schemas.microsoft.com/office/drawing/2014/main" id="{0CADFA0A-4031-47B2-8C18-B0C34E6EC6E3}"/>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090688" y="321731"/>
            <a:ext cx="3793472" cy="4111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a:extLst>
              <a:ext uri="{FF2B5EF4-FFF2-40B4-BE49-F238E27FC236}">
                <a16:creationId xmlns:a16="http://schemas.microsoft.com/office/drawing/2014/main" id="{DBEDA7D7-3C5C-47CC-8859-6F03D12C3A5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b="-1"/>
          <a:stretch/>
        </p:blipFill>
        <p:spPr bwMode="auto">
          <a:xfrm>
            <a:off x="4201143" y="321733"/>
            <a:ext cx="3797984" cy="4111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9023FD-F157-42F5-B7EF-841D5D2BD98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17267" y="321731"/>
            <a:ext cx="3794760" cy="2010551"/>
          </a:xfrm>
          <a:prstGeom prst="rect">
            <a:avLst/>
          </a:prstGeom>
        </p:spPr>
      </p:pic>
    </p:spTree>
    <p:extLst>
      <p:ext uri="{BB962C8B-B14F-4D97-AF65-F5344CB8AC3E}">
        <p14:creationId xmlns:p14="http://schemas.microsoft.com/office/powerpoint/2010/main" val="4177835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err="1">
                <a:solidFill>
                  <a:srgbClr val="C00000"/>
                </a:solidFill>
                <a:latin typeface="Berlin Sans FB Demi"/>
              </a:rPr>
              <a:t>Saola</a:t>
            </a:r>
            <a:br>
              <a:rPr lang="en-GB" dirty="0">
                <a:solidFill>
                  <a:srgbClr val="C00000"/>
                </a:solidFill>
                <a:latin typeface="Berlin Sans FB Demi"/>
              </a:rPr>
            </a:br>
            <a:r>
              <a:rPr lang="en-GB" dirty="0">
                <a:solidFill>
                  <a:srgbClr val="C00000"/>
                </a:solidFill>
                <a:latin typeface="Berlin Sans FB Demi"/>
              </a:rPr>
              <a:t>Threats</a:t>
            </a:r>
            <a:endParaRPr lang="en-GB" dirty="0">
              <a:solidFill>
                <a:srgbClr val="C00000"/>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lstStyle/>
          <a:p>
            <a:r>
              <a:rPr lang="en-GB" dirty="0">
                <a:solidFill>
                  <a:srgbClr val="C00000"/>
                </a:solidFill>
                <a:latin typeface="Berlin Sans FB" panose="020E0602020502020306" pitchFamily="34" charset="0"/>
              </a:rPr>
              <a:t>Hunting in Southeast Asia threaten many animals</a:t>
            </a:r>
          </a:p>
          <a:p>
            <a:r>
              <a:rPr lang="en-GB" dirty="0">
                <a:solidFill>
                  <a:srgbClr val="C00000"/>
                </a:solidFill>
                <a:latin typeface="Berlin Sans FB" panose="020E0602020502020306" pitchFamily="34" charset="0"/>
              </a:rPr>
              <a:t>Snares are set to catch animals</a:t>
            </a:r>
          </a:p>
          <a:p>
            <a:r>
              <a:rPr lang="en-GB" dirty="0">
                <a:solidFill>
                  <a:srgbClr val="C00000"/>
                </a:solidFill>
                <a:latin typeface="Berlin Sans FB" panose="020E0602020502020306" pitchFamily="34" charset="0"/>
              </a:rPr>
              <a:t>Animals for eating and traditional medicine</a:t>
            </a:r>
          </a:p>
          <a:p>
            <a:r>
              <a:rPr lang="en-GB" dirty="0" err="1">
                <a:solidFill>
                  <a:srgbClr val="C00000"/>
                </a:solidFill>
                <a:latin typeface="Berlin Sans FB" panose="020E0602020502020306" pitchFamily="34" charset="0"/>
              </a:rPr>
              <a:t>Saola</a:t>
            </a:r>
            <a:r>
              <a:rPr lang="en-GB" dirty="0">
                <a:solidFill>
                  <a:srgbClr val="C00000"/>
                </a:solidFill>
                <a:latin typeface="Berlin Sans FB" panose="020E0602020502020306" pitchFamily="34" charset="0"/>
              </a:rPr>
              <a:t> are not hunted, but get caught in the snares</a:t>
            </a:r>
          </a:p>
        </p:txBody>
      </p:sp>
      <p:grpSp>
        <p:nvGrpSpPr>
          <p:cNvPr id="7" name="Group 6">
            <a:extLst>
              <a:ext uri="{FF2B5EF4-FFF2-40B4-BE49-F238E27FC236}">
                <a16:creationId xmlns:a16="http://schemas.microsoft.com/office/drawing/2014/main" id="{77CE48BA-FCA9-4FDD-8C58-3EA40E5CF569}"/>
              </a:ext>
            </a:extLst>
          </p:cNvPr>
          <p:cNvGrpSpPr/>
          <p:nvPr/>
        </p:nvGrpSpPr>
        <p:grpSpPr>
          <a:xfrm>
            <a:off x="9090919" y="0"/>
            <a:ext cx="3101081" cy="6858000"/>
            <a:chOff x="9090919" y="0"/>
            <a:chExt cx="3101081" cy="6858000"/>
          </a:xfrm>
        </p:grpSpPr>
        <p:pic>
          <p:nvPicPr>
            <p:cNvPr id="9" name="Picture 8" descr="A fox in the woods&#10;&#10;Description automatically generated with low confidence">
              <a:extLst>
                <a:ext uri="{FF2B5EF4-FFF2-40B4-BE49-F238E27FC236}">
                  <a16:creationId xmlns:a16="http://schemas.microsoft.com/office/drawing/2014/main" id="{DE234F94-1075-47A3-802E-7764A84CF200}"/>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090919" y="2328811"/>
              <a:ext cx="3101080" cy="2176103"/>
            </a:xfrm>
            <a:prstGeom prst="rect">
              <a:avLst/>
            </a:prstGeom>
          </p:spPr>
        </p:pic>
        <p:pic>
          <p:nvPicPr>
            <p:cNvPr id="10" name="Picture 9" descr="A picture containing ground, mammal, outdoor, brown&#10;&#10;Description automatically generated">
              <a:extLst>
                <a:ext uri="{FF2B5EF4-FFF2-40B4-BE49-F238E27FC236}">
                  <a16:creationId xmlns:a16="http://schemas.microsoft.com/office/drawing/2014/main" id="{E4ED942C-979A-423D-8C22-A407F2C7CEC6}"/>
                </a:ext>
              </a:extLst>
            </p:cNvPr>
            <p:cNvPicPr>
              <a:picLocks noChangeAspect="1"/>
            </p:cNvPicPr>
            <p:nvPr/>
          </p:nvPicPr>
          <p:blipFill>
            <a:blip r:embed="rId4">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090920" y="4522499"/>
              <a:ext cx="3101080" cy="2335501"/>
            </a:xfrm>
            <a:prstGeom prst="rect">
              <a:avLst/>
            </a:prstGeom>
          </p:spPr>
        </p:pic>
        <p:pic>
          <p:nvPicPr>
            <p:cNvPr id="11" name="Picture 10" descr="A deer with antlers&#10;&#10;Description automatically generated with low confidence">
              <a:extLst>
                <a:ext uri="{FF2B5EF4-FFF2-40B4-BE49-F238E27FC236}">
                  <a16:creationId xmlns:a16="http://schemas.microsoft.com/office/drawing/2014/main" id="{877B7209-EBD2-4F28-A14B-0DDC02581871}"/>
                </a:ext>
              </a:extLst>
            </p:cNvPr>
            <p:cNvPicPr>
              <a:picLocks noChangeAspect="1"/>
            </p:cNvPicPr>
            <p:nvPr/>
          </p:nvPicPr>
          <p:blipFill>
            <a:blip r:embed="rId6">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9090919" y="0"/>
              <a:ext cx="3101081" cy="2325811"/>
            </a:xfrm>
            <a:prstGeom prst="rect">
              <a:avLst/>
            </a:prstGeom>
          </p:spPr>
        </p:pic>
      </p:grpSp>
      <p:pic>
        <p:nvPicPr>
          <p:cNvPr id="12" name="Picture 11">
            <a:extLst>
              <a:ext uri="{FF2B5EF4-FFF2-40B4-BE49-F238E27FC236}">
                <a16:creationId xmlns:a16="http://schemas.microsoft.com/office/drawing/2014/main" id="{A840E72B-004A-44CF-9887-05C28E5B445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60278" y="0"/>
            <a:ext cx="2130641" cy="213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7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159981" y="445509"/>
            <a:ext cx="7507781" cy="1325563"/>
          </a:xfrm>
        </p:spPr>
        <p:txBody>
          <a:bodyPr>
            <a:normAutofit fontScale="90000"/>
          </a:bodyPr>
          <a:lstStyle/>
          <a:p>
            <a:r>
              <a:rPr lang="en-GB" dirty="0" err="1">
                <a:solidFill>
                  <a:schemeClr val="accent6">
                    <a:lumMod val="50000"/>
                  </a:schemeClr>
                </a:solidFill>
                <a:latin typeface="Cavolini" panose="03000502040302020204" pitchFamily="66" charset="0"/>
                <a:cs typeface="Cavolini" panose="03000502040302020204" pitchFamily="66" charset="0"/>
              </a:rPr>
              <a:t>Saola</a:t>
            </a:r>
            <a:br>
              <a:rPr lang="en-GB" dirty="0">
                <a:solidFill>
                  <a:schemeClr val="accent6">
                    <a:lumMod val="50000"/>
                  </a:schemeClr>
                </a:solidFill>
                <a:latin typeface="Cavolini" panose="03000502040302020204" pitchFamily="66" charset="0"/>
                <a:cs typeface="Cavolini" panose="03000502040302020204" pitchFamily="66" charset="0"/>
              </a:rPr>
            </a:br>
            <a:br>
              <a:rPr lang="en-GB" sz="27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sp>
        <p:nvSpPr>
          <p:cNvPr id="9" name="TextBox 8">
            <a:hlinkClick r:id="rId5" action="ppaction://hlinksldjump"/>
            <a:extLst>
              <a:ext uri="{FF2B5EF4-FFF2-40B4-BE49-F238E27FC236}">
                <a16:creationId xmlns:a16="http://schemas.microsoft.com/office/drawing/2014/main" id="{6420A735-3673-416B-B6B5-76921A8C449D}"/>
              </a:ext>
            </a:extLst>
          </p:cNvPr>
          <p:cNvSpPr txBox="1"/>
          <p:nvPr/>
        </p:nvSpPr>
        <p:spPr>
          <a:xfrm>
            <a:off x="5982497" y="6015280"/>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Done?</a:t>
            </a:r>
          </a:p>
        </p:txBody>
      </p:sp>
      <p:sp>
        <p:nvSpPr>
          <p:cNvPr id="10" name="TextBox 9">
            <a:hlinkClick r:id="rId6" action="ppaction://hlinksldjump"/>
            <a:extLst>
              <a:ext uri="{FF2B5EF4-FFF2-40B4-BE49-F238E27FC236}">
                <a16:creationId xmlns:a16="http://schemas.microsoft.com/office/drawing/2014/main" id="{7E0312F0-4EFF-4599-A157-839CF2D548D6}"/>
              </a:ext>
            </a:extLst>
          </p:cNvPr>
          <p:cNvSpPr txBox="1"/>
          <p:nvPr/>
        </p:nvSpPr>
        <p:spPr>
          <a:xfrm>
            <a:off x="159981" y="6005541"/>
            <a:ext cx="4601736"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Save another species?</a:t>
            </a:r>
          </a:p>
        </p:txBody>
      </p:sp>
      <p:grpSp>
        <p:nvGrpSpPr>
          <p:cNvPr id="16" name="Group 15">
            <a:extLst>
              <a:ext uri="{FF2B5EF4-FFF2-40B4-BE49-F238E27FC236}">
                <a16:creationId xmlns:a16="http://schemas.microsoft.com/office/drawing/2014/main" id="{9F961C00-6EA6-4BE9-ADE3-58AB341040AC}"/>
              </a:ext>
            </a:extLst>
          </p:cNvPr>
          <p:cNvGrpSpPr/>
          <p:nvPr/>
        </p:nvGrpSpPr>
        <p:grpSpPr>
          <a:xfrm>
            <a:off x="9090919" y="0"/>
            <a:ext cx="3101081" cy="6858000"/>
            <a:chOff x="9090919" y="0"/>
            <a:chExt cx="3101081" cy="6858000"/>
          </a:xfrm>
        </p:grpSpPr>
        <p:pic>
          <p:nvPicPr>
            <p:cNvPr id="11" name="Picture 10" descr="A fox in the woods&#10;&#10;Description automatically generated with low confidence">
              <a:extLst>
                <a:ext uri="{FF2B5EF4-FFF2-40B4-BE49-F238E27FC236}">
                  <a16:creationId xmlns:a16="http://schemas.microsoft.com/office/drawing/2014/main" id="{65CE64E5-67FF-446A-8182-694591730E84}"/>
                </a:ext>
              </a:extLst>
            </p:cNvPr>
            <p:cNvPicPr>
              <a:picLocks noChangeAspect="1"/>
            </p:cNvPicPr>
            <p:nvPr/>
          </p:nvPicPr>
          <p:blipFill>
            <a:blip r:embed="rId7">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9090919" y="2328811"/>
              <a:ext cx="3101080" cy="2176103"/>
            </a:xfrm>
            <a:prstGeom prst="rect">
              <a:avLst/>
            </a:prstGeom>
          </p:spPr>
        </p:pic>
        <p:pic>
          <p:nvPicPr>
            <p:cNvPr id="14" name="Picture 13" descr="A picture containing ground, mammal, outdoor, brown&#10;&#10;Description automatically generated">
              <a:extLst>
                <a:ext uri="{FF2B5EF4-FFF2-40B4-BE49-F238E27FC236}">
                  <a16:creationId xmlns:a16="http://schemas.microsoft.com/office/drawing/2014/main" id="{B4B27A42-83DA-4511-93F3-181A5C63B58C}"/>
                </a:ext>
              </a:extLst>
            </p:cNvPr>
            <p:cNvPicPr>
              <a:picLocks noChangeAspect="1"/>
            </p:cNvPicPr>
            <p:nvPr/>
          </p:nvPicPr>
          <p:blipFill>
            <a:blip r:embed="rId9">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9090920" y="4522499"/>
              <a:ext cx="3101080" cy="2335501"/>
            </a:xfrm>
            <a:prstGeom prst="rect">
              <a:avLst/>
            </a:prstGeom>
          </p:spPr>
        </p:pic>
        <p:pic>
          <p:nvPicPr>
            <p:cNvPr id="4" name="Picture 3" descr="A deer with antlers&#10;&#10;Description automatically generated with low confidence">
              <a:extLst>
                <a:ext uri="{FF2B5EF4-FFF2-40B4-BE49-F238E27FC236}">
                  <a16:creationId xmlns:a16="http://schemas.microsoft.com/office/drawing/2014/main" id="{4E8B6575-8082-4C2D-B053-6F16DBCFC780}"/>
                </a:ext>
              </a:extLst>
            </p:cNvPr>
            <p:cNvPicPr>
              <a:picLocks noChangeAspect="1"/>
            </p:cNvPicPr>
            <p:nvPr/>
          </p:nvPicPr>
          <p:blipFill>
            <a:blip r:embed="rId11">
              <a:extLst>
                <a:ext uri="{28A0092B-C50C-407E-A947-70E740481C1C}">
                  <a14:useLocalDpi xmlns:a14="http://schemas.microsoft.com/office/drawing/2010/main"/>
                </a:ext>
                <a:ext uri="{837473B0-CC2E-450A-ABE3-18F120FF3D39}">
                  <a1611:picAttrSrcUrl xmlns:a1611="http://schemas.microsoft.com/office/drawing/2016/11/main" r:id="rId12"/>
                </a:ext>
              </a:extLst>
            </a:blip>
            <a:stretch>
              <a:fillRect/>
            </a:stretch>
          </p:blipFill>
          <p:spPr>
            <a:xfrm>
              <a:off x="9090919" y="0"/>
              <a:ext cx="3101081" cy="2325811"/>
            </a:xfrm>
            <a:prstGeom prst="rect">
              <a:avLst/>
            </a:prstGeom>
          </p:spPr>
        </p:pic>
      </p:grpSp>
      <p:pic>
        <p:nvPicPr>
          <p:cNvPr id="18" name="Picture 17">
            <a:extLst>
              <a:ext uri="{FF2B5EF4-FFF2-40B4-BE49-F238E27FC236}">
                <a16:creationId xmlns:a16="http://schemas.microsoft.com/office/drawing/2014/main" id="{0DAC1BC3-3D25-4D2B-A708-BF0D1B8479A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960278" y="0"/>
            <a:ext cx="2130641" cy="21306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9B568AD-C9EC-4153-AB2C-2640133BF0B0}"/>
              </a:ext>
            </a:extLst>
          </p:cNvPr>
          <p:cNvSpPr txBox="1"/>
          <p:nvPr/>
        </p:nvSpPr>
        <p:spPr>
          <a:xfrm>
            <a:off x="2004948" y="1868999"/>
            <a:ext cx="5513537"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Similar to Arabian oryx and white rhino</a:t>
            </a:r>
          </a:p>
        </p:txBody>
      </p:sp>
      <p:sp>
        <p:nvSpPr>
          <p:cNvPr id="20" name="TextBox 19">
            <a:extLst>
              <a:ext uri="{FF2B5EF4-FFF2-40B4-BE49-F238E27FC236}">
                <a16:creationId xmlns:a16="http://schemas.microsoft.com/office/drawing/2014/main" id="{C07A0617-86E4-4793-A620-C01F563E2E6D}"/>
              </a:ext>
            </a:extLst>
          </p:cNvPr>
          <p:cNvSpPr txBox="1"/>
          <p:nvPr/>
        </p:nvSpPr>
        <p:spPr>
          <a:xfrm>
            <a:off x="2004947" y="2762014"/>
            <a:ext cx="5513537"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Conservation breeding centre set up</a:t>
            </a:r>
          </a:p>
        </p:txBody>
      </p:sp>
      <p:sp>
        <p:nvSpPr>
          <p:cNvPr id="21" name="TextBox 20">
            <a:extLst>
              <a:ext uri="{FF2B5EF4-FFF2-40B4-BE49-F238E27FC236}">
                <a16:creationId xmlns:a16="http://schemas.microsoft.com/office/drawing/2014/main" id="{B983E133-15ED-4D32-A33B-C44BE0D1755E}"/>
              </a:ext>
            </a:extLst>
          </p:cNvPr>
          <p:cNvSpPr txBox="1"/>
          <p:nvPr/>
        </p:nvSpPr>
        <p:spPr>
          <a:xfrm>
            <a:off x="2004948" y="3654720"/>
            <a:ext cx="698832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Local rangers and keepers being trained to look after similar species</a:t>
            </a:r>
          </a:p>
        </p:txBody>
      </p:sp>
      <p:sp>
        <p:nvSpPr>
          <p:cNvPr id="22" name="TextBox 21">
            <a:extLst>
              <a:ext uri="{FF2B5EF4-FFF2-40B4-BE49-F238E27FC236}">
                <a16:creationId xmlns:a16="http://schemas.microsoft.com/office/drawing/2014/main" id="{56064F6C-6C19-419E-9D25-98B60AB4754B}"/>
              </a:ext>
            </a:extLst>
          </p:cNvPr>
          <p:cNvSpPr txBox="1"/>
          <p:nvPr/>
        </p:nvSpPr>
        <p:spPr>
          <a:xfrm>
            <a:off x="2004948" y="4510269"/>
            <a:ext cx="6907940"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Camera traps, tracking (with dogs) and DNA techniques being used</a:t>
            </a:r>
          </a:p>
        </p:txBody>
      </p:sp>
      <p:sp>
        <p:nvSpPr>
          <p:cNvPr id="24" name="TextBox 23">
            <a:extLst>
              <a:ext uri="{FF2B5EF4-FFF2-40B4-BE49-F238E27FC236}">
                <a16:creationId xmlns:a16="http://schemas.microsoft.com/office/drawing/2014/main" id="{B5B047F9-EEF2-488E-A891-589AF2CA32E2}"/>
              </a:ext>
            </a:extLst>
          </p:cNvPr>
          <p:cNvSpPr txBox="1"/>
          <p:nvPr/>
        </p:nvSpPr>
        <p:spPr>
          <a:xfrm>
            <a:off x="2004948" y="5397415"/>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Providing more protection to its home</a:t>
            </a:r>
          </a:p>
        </p:txBody>
      </p:sp>
    </p:spTree>
    <p:extLst>
      <p:ext uri="{BB962C8B-B14F-4D97-AF65-F5344CB8AC3E}">
        <p14:creationId xmlns:p14="http://schemas.microsoft.com/office/powerpoint/2010/main" val="472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a:solidFill>
                  <a:schemeClr val="accent6">
                    <a:lumMod val="50000"/>
                  </a:schemeClr>
                </a:solidFill>
                <a:latin typeface="Berlin Sans FB Demi"/>
              </a:rPr>
              <a:t>White-clawed crayfish </a:t>
            </a:r>
            <a:br>
              <a:rPr lang="en-GB" dirty="0">
                <a:solidFill>
                  <a:schemeClr val="accent6">
                    <a:lumMod val="50000"/>
                  </a:schemeClr>
                </a:solidFill>
                <a:latin typeface="Berlin Sans FB Demi"/>
              </a:rPr>
            </a:br>
            <a:r>
              <a:rPr lang="en-GB" dirty="0">
                <a:solidFill>
                  <a:schemeClr val="accent6">
                    <a:lumMod val="50000"/>
                  </a:schemeClr>
                </a:solidFill>
                <a:latin typeface="Berlin Sans FB Demi"/>
              </a:rPr>
              <a:t>Fact File</a:t>
            </a:r>
            <a:endParaRPr lang="en-GB" dirty="0">
              <a:solidFill>
                <a:schemeClr val="accent6">
                  <a:lumMod val="50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lstStyle/>
          <a:p>
            <a:r>
              <a:rPr lang="en-GB" dirty="0">
                <a:solidFill>
                  <a:schemeClr val="accent6">
                    <a:lumMod val="50000"/>
                  </a:schemeClr>
                </a:solidFill>
                <a:latin typeface="Berlin Sans FB" panose="020E0602020502020306" pitchFamily="34" charset="0"/>
              </a:rPr>
              <a:t>Freshwater: shallow rivers, streams, canals, reservoirs</a:t>
            </a:r>
          </a:p>
          <a:p>
            <a:r>
              <a:rPr lang="en-GB" dirty="0">
                <a:solidFill>
                  <a:schemeClr val="accent6">
                    <a:lumMod val="50000"/>
                  </a:schemeClr>
                </a:solidFill>
                <a:latin typeface="Berlin Sans FB" panose="020E0602020502020306" pitchFamily="34" charset="0"/>
              </a:rPr>
              <a:t>Lives under stones, logs and tree roots</a:t>
            </a:r>
          </a:p>
          <a:p>
            <a:r>
              <a:rPr lang="en-GB" dirty="0">
                <a:solidFill>
                  <a:schemeClr val="accent6">
                    <a:lumMod val="50000"/>
                  </a:schemeClr>
                </a:solidFill>
                <a:latin typeface="Berlin Sans FB" panose="020E0602020502020306" pitchFamily="34" charset="0"/>
              </a:rPr>
              <a:t>Needs vertical banks with overhanging plants</a:t>
            </a:r>
          </a:p>
          <a:p>
            <a:r>
              <a:rPr lang="en-GB" dirty="0">
                <a:solidFill>
                  <a:schemeClr val="accent6">
                    <a:lumMod val="50000"/>
                  </a:schemeClr>
                </a:solidFill>
                <a:latin typeface="Berlin Sans FB" panose="020E0602020502020306" pitchFamily="34" charset="0"/>
              </a:rPr>
              <a:t>Omnivorous: bugs, dead matter and plants</a:t>
            </a:r>
          </a:p>
        </p:txBody>
      </p:sp>
      <p:grpSp>
        <p:nvGrpSpPr>
          <p:cNvPr id="3" name="Group 2">
            <a:extLst>
              <a:ext uri="{FF2B5EF4-FFF2-40B4-BE49-F238E27FC236}">
                <a16:creationId xmlns:a16="http://schemas.microsoft.com/office/drawing/2014/main" id="{1175DF47-6460-475C-BF19-5566E38BC107}"/>
              </a:ext>
            </a:extLst>
          </p:cNvPr>
          <p:cNvGrpSpPr/>
          <p:nvPr/>
        </p:nvGrpSpPr>
        <p:grpSpPr>
          <a:xfrm>
            <a:off x="7667760" y="-18049"/>
            <a:ext cx="4524240" cy="6876049"/>
            <a:chOff x="7667760" y="-18049"/>
            <a:chExt cx="4524240" cy="6876049"/>
          </a:xfrm>
        </p:grpSpPr>
        <p:pic>
          <p:nvPicPr>
            <p:cNvPr id="6" name="Picture 5">
              <a:extLst>
                <a:ext uri="{FF2B5EF4-FFF2-40B4-BE49-F238E27FC236}">
                  <a16:creationId xmlns:a16="http://schemas.microsoft.com/office/drawing/2014/main" id="{973A29A2-5EFD-453A-8FEE-B96F8003895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04" r="440"/>
            <a:stretch/>
          </p:blipFill>
          <p:spPr>
            <a:xfrm>
              <a:off x="7667760" y="4042274"/>
              <a:ext cx="4524239" cy="2815726"/>
            </a:xfrm>
            <a:prstGeom prst="rect">
              <a:avLst/>
            </a:prstGeom>
          </p:spPr>
        </p:pic>
        <p:pic>
          <p:nvPicPr>
            <p:cNvPr id="8" name="Picture 7">
              <a:extLst>
                <a:ext uri="{FF2B5EF4-FFF2-40B4-BE49-F238E27FC236}">
                  <a16:creationId xmlns:a16="http://schemas.microsoft.com/office/drawing/2014/main" id="{C21C9FEA-F121-4CFC-8A54-A6DC2EE58B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45" t="3362" r="1045"/>
            <a:stretch/>
          </p:blipFill>
          <p:spPr>
            <a:xfrm>
              <a:off x="7667762" y="-18049"/>
              <a:ext cx="4524238" cy="2919008"/>
            </a:xfrm>
            <a:prstGeom prst="rect">
              <a:avLst/>
            </a:prstGeom>
          </p:spPr>
        </p:pic>
        <p:pic>
          <p:nvPicPr>
            <p:cNvPr id="3074" name="Picture 2" descr="White-clawed Crayfish">
              <a:extLst>
                <a:ext uri="{FF2B5EF4-FFF2-40B4-BE49-F238E27FC236}">
                  <a16:creationId xmlns:a16="http://schemas.microsoft.com/office/drawing/2014/main" id="{78F30D18-B6EC-4D7E-B132-DDD767138AE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667762" y="2256182"/>
              <a:ext cx="4524238" cy="233569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7A2541AC-6110-4EB1-8628-1B7E62CAF8E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87747" y="4591008"/>
            <a:ext cx="2671841" cy="2087061"/>
          </a:xfrm>
          <a:prstGeom prst="rect">
            <a:avLst/>
          </a:prstGeom>
        </p:spPr>
      </p:pic>
      <p:pic>
        <p:nvPicPr>
          <p:cNvPr id="16386" name="Picture 2">
            <a:extLst>
              <a:ext uri="{FF2B5EF4-FFF2-40B4-BE49-F238E27FC236}">
                <a16:creationId xmlns:a16="http://schemas.microsoft.com/office/drawing/2014/main" id="{C341CCD5-CCDE-4771-9E46-A6AF834F982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70444" y="4591008"/>
            <a:ext cx="2099007" cy="208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5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a:solidFill>
                  <a:srgbClr val="C00000"/>
                </a:solidFill>
                <a:latin typeface="Berlin Sans FB Demi"/>
              </a:rPr>
              <a:t>White-clawed crayfish </a:t>
            </a:r>
            <a:br>
              <a:rPr lang="en-GB" dirty="0">
                <a:solidFill>
                  <a:srgbClr val="C00000"/>
                </a:solidFill>
                <a:latin typeface="Berlin Sans FB Demi"/>
              </a:rPr>
            </a:br>
            <a:r>
              <a:rPr lang="en-GB" dirty="0">
                <a:solidFill>
                  <a:srgbClr val="C00000"/>
                </a:solidFill>
                <a:latin typeface="Berlin Sans FB Demi"/>
              </a:rPr>
              <a:t>Threats</a:t>
            </a:r>
            <a:endParaRPr lang="en-GB" dirty="0">
              <a:solidFill>
                <a:srgbClr val="C00000"/>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nchor="ctr">
            <a:normAutofit lnSpcReduction="10000"/>
          </a:bodyPr>
          <a:lstStyle/>
          <a:p>
            <a:r>
              <a:rPr lang="en-GB" sz="3200" dirty="0">
                <a:solidFill>
                  <a:srgbClr val="C00000"/>
                </a:solidFill>
                <a:latin typeface="Berlin Sans FB" panose="020E0602020502020306" pitchFamily="34" charset="0"/>
              </a:rPr>
              <a:t>Invaders: US species ‘signal crayfish’ released from UK food farms</a:t>
            </a:r>
          </a:p>
          <a:p>
            <a:r>
              <a:rPr lang="en-GB" sz="3200" dirty="0">
                <a:solidFill>
                  <a:srgbClr val="C00000"/>
                </a:solidFill>
                <a:latin typeface="Berlin Sans FB" panose="020E0602020502020306" pitchFamily="34" charset="0"/>
              </a:rPr>
              <a:t>Signal crayfish eat all the food</a:t>
            </a:r>
          </a:p>
          <a:p>
            <a:r>
              <a:rPr lang="en-GB" sz="3200" dirty="0">
                <a:solidFill>
                  <a:srgbClr val="C00000"/>
                </a:solidFill>
                <a:latin typeface="Berlin Sans FB" panose="020E0602020502020306" pitchFamily="34" charset="0"/>
              </a:rPr>
              <a:t>Signal crayfish damage the homes</a:t>
            </a:r>
          </a:p>
          <a:p>
            <a:r>
              <a:rPr lang="en-GB" sz="3200" dirty="0">
                <a:solidFill>
                  <a:srgbClr val="C00000"/>
                </a:solidFill>
                <a:latin typeface="Berlin Sans FB" panose="020E0602020502020306" pitchFamily="34" charset="0"/>
              </a:rPr>
              <a:t>Signal crayfish spread a disease that kills white-clawed crayfish</a:t>
            </a:r>
          </a:p>
          <a:p>
            <a:r>
              <a:rPr lang="en-GB" sz="3200" dirty="0">
                <a:solidFill>
                  <a:srgbClr val="C00000"/>
                </a:solidFill>
                <a:latin typeface="Berlin Sans FB" panose="020E0602020502020306" pitchFamily="34" charset="0"/>
              </a:rPr>
              <a:t>Pollution threatens white-clawed crayfish</a:t>
            </a:r>
          </a:p>
          <a:p>
            <a:r>
              <a:rPr lang="en-GB" sz="3200" dirty="0">
                <a:solidFill>
                  <a:srgbClr val="C00000"/>
                </a:solidFill>
                <a:latin typeface="Berlin Sans FB" panose="020E0602020502020306" pitchFamily="34" charset="0"/>
              </a:rPr>
              <a:t>90% loss in some counties of UK</a:t>
            </a:r>
          </a:p>
        </p:txBody>
      </p:sp>
      <p:grpSp>
        <p:nvGrpSpPr>
          <p:cNvPr id="7" name="Group 6">
            <a:extLst>
              <a:ext uri="{FF2B5EF4-FFF2-40B4-BE49-F238E27FC236}">
                <a16:creationId xmlns:a16="http://schemas.microsoft.com/office/drawing/2014/main" id="{682AFE88-75F6-4EC2-BF80-336FA33A7D37}"/>
              </a:ext>
            </a:extLst>
          </p:cNvPr>
          <p:cNvGrpSpPr/>
          <p:nvPr/>
        </p:nvGrpSpPr>
        <p:grpSpPr>
          <a:xfrm>
            <a:off x="7667760" y="-18049"/>
            <a:ext cx="4524240" cy="6876049"/>
            <a:chOff x="7667760" y="-18049"/>
            <a:chExt cx="4524240" cy="6876049"/>
          </a:xfrm>
        </p:grpSpPr>
        <p:pic>
          <p:nvPicPr>
            <p:cNvPr id="9" name="Picture 8">
              <a:extLst>
                <a:ext uri="{FF2B5EF4-FFF2-40B4-BE49-F238E27FC236}">
                  <a16:creationId xmlns:a16="http://schemas.microsoft.com/office/drawing/2014/main" id="{9499E4C1-F37B-49AE-B294-5C0A023FF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04" r="440"/>
            <a:stretch/>
          </p:blipFill>
          <p:spPr>
            <a:xfrm>
              <a:off x="7667760" y="4042274"/>
              <a:ext cx="4524239" cy="2815726"/>
            </a:xfrm>
            <a:prstGeom prst="rect">
              <a:avLst/>
            </a:prstGeom>
          </p:spPr>
        </p:pic>
        <p:pic>
          <p:nvPicPr>
            <p:cNvPr id="10" name="Picture 9">
              <a:extLst>
                <a:ext uri="{FF2B5EF4-FFF2-40B4-BE49-F238E27FC236}">
                  <a16:creationId xmlns:a16="http://schemas.microsoft.com/office/drawing/2014/main" id="{0554C03F-6208-40AC-9849-878FCA9E743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45" t="3362" r="1045"/>
            <a:stretch/>
          </p:blipFill>
          <p:spPr>
            <a:xfrm>
              <a:off x="7667762" y="-18049"/>
              <a:ext cx="4524238" cy="2919008"/>
            </a:xfrm>
            <a:prstGeom prst="rect">
              <a:avLst/>
            </a:prstGeom>
          </p:spPr>
        </p:pic>
        <p:pic>
          <p:nvPicPr>
            <p:cNvPr id="11" name="Picture 2" descr="White-clawed Crayfish">
              <a:extLst>
                <a:ext uri="{FF2B5EF4-FFF2-40B4-BE49-F238E27FC236}">
                  <a16:creationId xmlns:a16="http://schemas.microsoft.com/office/drawing/2014/main" id="{52903A16-AE83-4CF5-A5EE-4CB72BD0D33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667762" y="2256182"/>
              <a:ext cx="4524238" cy="23356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9943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159981" y="445509"/>
            <a:ext cx="7507781" cy="1325563"/>
          </a:xfrm>
        </p:spPr>
        <p:txBody>
          <a:bodyPr>
            <a:normAutofit fontScale="90000"/>
          </a:bodyPr>
          <a:lstStyle/>
          <a:p>
            <a:r>
              <a:rPr lang="en-GB" dirty="0">
                <a:solidFill>
                  <a:schemeClr val="accent6">
                    <a:lumMod val="50000"/>
                  </a:schemeClr>
                </a:solidFill>
                <a:latin typeface="Cavolini" panose="03000502040302020204" pitchFamily="66" charset="0"/>
                <a:cs typeface="Cavolini" panose="03000502040302020204" pitchFamily="66" charset="0"/>
              </a:rPr>
              <a:t>White-clawed crayfish </a:t>
            </a:r>
            <a:br>
              <a:rPr lang="en-GB" dirty="0">
                <a:solidFill>
                  <a:schemeClr val="accent6">
                    <a:lumMod val="50000"/>
                  </a:schemeClr>
                </a:solidFill>
                <a:latin typeface="Cavolini" panose="03000502040302020204" pitchFamily="66" charset="0"/>
                <a:cs typeface="Cavolini" panose="03000502040302020204" pitchFamily="66" charset="0"/>
              </a:rPr>
            </a:br>
            <a:br>
              <a:rPr lang="en-GB" sz="27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sp>
        <p:nvSpPr>
          <p:cNvPr id="9" name="TextBox 8">
            <a:hlinkClick r:id="rId5" action="ppaction://hlinksldjump"/>
            <a:extLst>
              <a:ext uri="{FF2B5EF4-FFF2-40B4-BE49-F238E27FC236}">
                <a16:creationId xmlns:a16="http://schemas.microsoft.com/office/drawing/2014/main" id="{6420A735-3673-416B-B6B5-76921A8C449D}"/>
              </a:ext>
            </a:extLst>
          </p:cNvPr>
          <p:cNvSpPr txBox="1"/>
          <p:nvPr/>
        </p:nvSpPr>
        <p:spPr>
          <a:xfrm>
            <a:off x="5982497" y="6015280"/>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Done?</a:t>
            </a:r>
          </a:p>
        </p:txBody>
      </p:sp>
      <p:sp>
        <p:nvSpPr>
          <p:cNvPr id="10" name="TextBox 9">
            <a:hlinkClick r:id="rId6" action="ppaction://hlinksldjump"/>
            <a:extLst>
              <a:ext uri="{FF2B5EF4-FFF2-40B4-BE49-F238E27FC236}">
                <a16:creationId xmlns:a16="http://schemas.microsoft.com/office/drawing/2014/main" id="{7E0312F0-4EFF-4599-A157-839CF2D548D6}"/>
              </a:ext>
            </a:extLst>
          </p:cNvPr>
          <p:cNvSpPr txBox="1"/>
          <p:nvPr/>
        </p:nvSpPr>
        <p:spPr>
          <a:xfrm>
            <a:off x="159981" y="6005541"/>
            <a:ext cx="4601736"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Save another species?</a:t>
            </a:r>
          </a:p>
        </p:txBody>
      </p:sp>
      <p:grpSp>
        <p:nvGrpSpPr>
          <p:cNvPr id="11" name="Group 10">
            <a:extLst>
              <a:ext uri="{FF2B5EF4-FFF2-40B4-BE49-F238E27FC236}">
                <a16:creationId xmlns:a16="http://schemas.microsoft.com/office/drawing/2014/main" id="{75763251-D0DE-4331-9321-FEC60376EBC8}"/>
              </a:ext>
            </a:extLst>
          </p:cNvPr>
          <p:cNvGrpSpPr/>
          <p:nvPr/>
        </p:nvGrpSpPr>
        <p:grpSpPr>
          <a:xfrm>
            <a:off x="7667760" y="-18049"/>
            <a:ext cx="4524240" cy="6876049"/>
            <a:chOff x="7667760" y="-18049"/>
            <a:chExt cx="4524240" cy="6876049"/>
          </a:xfrm>
        </p:grpSpPr>
        <p:pic>
          <p:nvPicPr>
            <p:cNvPr id="12" name="Picture 11">
              <a:extLst>
                <a:ext uri="{FF2B5EF4-FFF2-40B4-BE49-F238E27FC236}">
                  <a16:creationId xmlns:a16="http://schemas.microsoft.com/office/drawing/2014/main" id="{AF849699-4A39-4995-AEFE-DFCE40BE029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604" r="440"/>
            <a:stretch/>
          </p:blipFill>
          <p:spPr>
            <a:xfrm>
              <a:off x="7667760" y="4042274"/>
              <a:ext cx="4524239" cy="2815726"/>
            </a:xfrm>
            <a:prstGeom prst="rect">
              <a:avLst/>
            </a:prstGeom>
          </p:spPr>
        </p:pic>
        <p:pic>
          <p:nvPicPr>
            <p:cNvPr id="13" name="Picture 12">
              <a:extLst>
                <a:ext uri="{FF2B5EF4-FFF2-40B4-BE49-F238E27FC236}">
                  <a16:creationId xmlns:a16="http://schemas.microsoft.com/office/drawing/2014/main" id="{EDB8D021-0E41-40AB-AD81-8FA72A5111C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45" t="3362" r="1045"/>
            <a:stretch/>
          </p:blipFill>
          <p:spPr>
            <a:xfrm>
              <a:off x="7667762" y="-18049"/>
              <a:ext cx="4524238" cy="2919008"/>
            </a:xfrm>
            <a:prstGeom prst="rect">
              <a:avLst/>
            </a:prstGeom>
          </p:spPr>
        </p:pic>
        <p:pic>
          <p:nvPicPr>
            <p:cNvPr id="14" name="Picture 2" descr="White-clawed Crayfish">
              <a:extLst>
                <a:ext uri="{FF2B5EF4-FFF2-40B4-BE49-F238E27FC236}">
                  <a16:creationId xmlns:a16="http://schemas.microsoft.com/office/drawing/2014/main" id="{021A4CBD-439A-4996-B572-FCEF0122A4F5}"/>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7667762" y="2256182"/>
              <a:ext cx="4524238" cy="233569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F173F10-265C-48EA-91ED-60A45E695A4C}"/>
              </a:ext>
            </a:extLst>
          </p:cNvPr>
          <p:cNvSpPr txBox="1"/>
          <p:nvPr/>
        </p:nvSpPr>
        <p:spPr>
          <a:xfrm>
            <a:off x="1969471" y="2311123"/>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Trapping invasive species was tried, but may have made it worse!</a:t>
            </a:r>
          </a:p>
        </p:txBody>
      </p:sp>
      <p:sp>
        <p:nvSpPr>
          <p:cNvPr id="17" name="TextBox 16">
            <a:extLst>
              <a:ext uri="{FF2B5EF4-FFF2-40B4-BE49-F238E27FC236}">
                <a16:creationId xmlns:a16="http://schemas.microsoft.com/office/drawing/2014/main" id="{67F98DBA-9D58-491F-A8A8-E1C1A3BF2DA3}"/>
              </a:ext>
            </a:extLst>
          </p:cNvPr>
          <p:cNvSpPr txBox="1"/>
          <p:nvPr/>
        </p:nvSpPr>
        <p:spPr>
          <a:xfrm>
            <a:off x="1969469" y="3206927"/>
            <a:ext cx="5513537" cy="1123384"/>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Clean equipment carefully to avoid</a:t>
            </a:r>
          </a:p>
          <a:p>
            <a:endParaRPr lang="en-GB" sz="700" dirty="0">
              <a:solidFill>
                <a:schemeClr val="accent6">
                  <a:lumMod val="50000"/>
                </a:schemeClr>
              </a:solidFill>
              <a:latin typeface="Cavolini" panose="03000502040302020204" pitchFamily="66" charset="0"/>
              <a:cs typeface="Cavolini" panose="03000502040302020204" pitchFamily="66" charset="0"/>
            </a:endParaRPr>
          </a:p>
          <a:p>
            <a:r>
              <a:rPr lang="en-GB" dirty="0">
                <a:solidFill>
                  <a:schemeClr val="accent6">
                    <a:lumMod val="50000"/>
                  </a:schemeClr>
                </a:solidFill>
                <a:latin typeface="Cavolini" panose="03000502040302020204" pitchFamily="66" charset="0"/>
                <a:cs typeface="Cavolini" panose="03000502040302020204" pitchFamily="66" charset="0"/>
              </a:rPr>
              <a:t>transferring invasive crayfish or disease </a:t>
            </a:r>
            <a:br>
              <a:rPr lang="en-GB" dirty="0">
                <a:solidFill>
                  <a:schemeClr val="accent6">
                    <a:lumMod val="50000"/>
                  </a:schemeClr>
                </a:solidFill>
                <a:latin typeface="Cavolini" panose="03000502040302020204" pitchFamily="66" charset="0"/>
                <a:cs typeface="Cavolini" panose="03000502040302020204" pitchFamily="66" charset="0"/>
              </a:rPr>
            </a:br>
            <a:br>
              <a:rPr lang="en-GB" sz="4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to different streams</a:t>
            </a:r>
          </a:p>
        </p:txBody>
      </p:sp>
      <p:sp>
        <p:nvSpPr>
          <p:cNvPr id="19" name="TextBox 18">
            <a:extLst>
              <a:ext uri="{FF2B5EF4-FFF2-40B4-BE49-F238E27FC236}">
                <a16:creationId xmlns:a16="http://schemas.microsoft.com/office/drawing/2014/main" id="{A978759D-00A0-4120-B486-452902CB2608}"/>
              </a:ext>
            </a:extLst>
          </p:cNvPr>
          <p:cNvSpPr txBox="1"/>
          <p:nvPr/>
        </p:nvSpPr>
        <p:spPr>
          <a:xfrm>
            <a:off x="1969469" y="4508820"/>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Stop pollution reaching rivers and streams</a:t>
            </a:r>
          </a:p>
        </p:txBody>
      </p:sp>
      <p:sp>
        <p:nvSpPr>
          <p:cNvPr id="20" name="TextBox 19">
            <a:extLst>
              <a:ext uri="{FF2B5EF4-FFF2-40B4-BE49-F238E27FC236}">
                <a16:creationId xmlns:a16="http://schemas.microsoft.com/office/drawing/2014/main" id="{BB9E205F-5D43-4392-91A2-D741AD049223}"/>
              </a:ext>
            </a:extLst>
          </p:cNvPr>
          <p:cNvSpPr txBox="1"/>
          <p:nvPr/>
        </p:nvSpPr>
        <p:spPr>
          <a:xfrm>
            <a:off x="1969469" y="4952393"/>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Rewild with plants along riverbanks</a:t>
            </a:r>
          </a:p>
        </p:txBody>
      </p:sp>
      <p:sp>
        <p:nvSpPr>
          <p:cNvPr id="21" name="TextBox 20">
            <a:extLst>
              <a:ext uri="{FF2B5EF4-FFF2-40B4-BE49-F238E27FC236}">
                <a16:creationId xmlns:a16="http://schemas.microsoft.com/office/drawing/2014/main" id="{FE75FBDB-794E-491C-A1A4-B3D63C40AF96}"/>
              </a:ext>
            </a:extLst>
          </p:cNvPr>
          <p:cNvSpPr txBox="1"/>
          <p:nvPr/>
        </p:nvSpPr>
        <p:spPr>
          <a:xfrm>
            <a:off x="1969469" y="5395966"/>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Captive hatchery to increase population</a:t>
            </a:r>
          </a:p>
        </p:txBody>
      </p:sp>
    </p:spTree>
    <p:extLst>
      <p:ext uri="{BB962C8B-B14F-4D97-AF65-F5344CB8AC3E}">
        <p14:creationId xmlns:p14="http://schemas.microsoft.com/office/powerpoint/2010/main" val="9213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200" y="365125"/>
            <a:ext cx="6521388" cy="1325563"/>
          </a:xfrm>
        </p:spPr>
        <p:txBody>
          <a:bodyPr/>
          <a:lstStyle/>
          <a:p>
            <a:r>
              <a:rPr lang="en-GB" dirty="0">
                <a:solidFill>
                  <a:schemeClr val="accent6">
                    <a:lumMod val="50000"/>
                  </a:schemeClr>
                </a:solidFill>
                <a:latin typeface="Berlin Sans FB Demi"/>
              </a:rPr>
              <a:t>Snow leopard</a:t>
            </a:r>
            <a:br>
              <a:rPr lang="en-GB" dirty="0">
                <a:solidFill>
                  <a:schemeClr val="accent6">
                    <a:lumMod val="50000"/>
                  </a:schemeClr>
                </a:solidFill>
                <a:latin typeface="Berlin Sans FB Demi"/>
              </a:rPr>
            </a:br>
            <a:r>
              <a:rPr lang="en-GB" dirty="0">
                <a:solidFill>
                  <a:schemeClr val="accent6">
                    <a:lumMod val="50000"/>
                  </a:schemeClr>
                </a:solidFill>
                <a:latin typeface="Berlin Sans FB Demi"/>
              </a:rPr>
              <a:t>Fact File</a:t>
            </a:r>
            <a:endParaRPr lang="en-GB" dirty="0">
              <a:solidFill>
                <a:schemeClr val="accent6">
                  <a:lumMod val="50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lstStyle/>
          <a:p>
            <a:r>
              <a:rPr lang="en-GB" dirty="0">
                <a:solidFill>
                  <a:schemeClr val="accent6">
                    <a:lumMod val="50000"/>
                  </a:schemeClr>
                </a:solidFill>
                <a:latin typeface="Berlin Sans FB" panose="020E0602020502020306" pitchFamily="34" charset="0"/>
              </a:rPr>
              <a:t>Solo traveller – usually solitary</a:t>
            </a:r>
          </a:p>
          <a:p>
            <a:r>
              <a:rPr lang="en-GB" dirty="0">
                <a:solidFill>
                  <a:schemeClr val="accent6">
                    <a:lumMod val="50000"/>
                  </a:schemeClr>
                </a:solidFill>
                <a:latin typeface="Berlin Sans FB" panose="020E0602020502020306" pitchFamily="34" charset="0"/>
              </a:rPr>
              <a:t>Gentle towards humans</a:t>
            </a:r>
          </a:p>
          <a:p>
            <a:r>
              <a:rPr lang="en-GB" dirty="0">
                <a:solidFill>
                  <a:schemeClr val="accent6">
                    <a:lumMod val="50000"/>
                  </a:schemeClr>
                </a:solidFill>
                <a:latin typeface="Berlin Sans FB" panose="020E0602020502020306" pitchFamily="34" charset="0"/>
              </a:rPr>
              <a:t>Live in dry, bare, mountainous landscape</a:t>
            </a:r>
          </a:p>
          <a:p>
            <a:r>
              <a:rPr lang="en-GB" dirty="0">
                <a:solidFill>
                  <a:schemeClr val="accent6">
                    <a:lumMod val="50000"/>
                  </a:schemeClr>
                </a:solidFill>
                <a:latin typeface="Berlin Sans FB" panose="020E0602020502020306" pitchFamily="34" charset="0"/>
              </a:rPr>
              <a:t>Carnivorous - hunt ibex (wild goat), argali sheep and blue sheep (bharal)</a:t>
            </a:r>
          </a:p>
          <a:p>
            <a:r>
              <a:rPr lang="en-GB" dirty="0">
                <a:solidFill>
                  <a:schemeClr val="accent6">
                    <a:lumMod val="50000"/>
                  </a:schemeClr>
                </a:solidFill>
                <a:latin typeface="Berlin Sans FB" panose="020E0602020502020306" pitchFamily="34" charset="0"/>
              </a:rPr>
              <a:t>Live throughout the mountains of Central Asia across 12 countries (but mainly China – 60% of the population)</a:t>
            </a:r>
          </a:p>
        </p:txBody>
      </p:sp>
      <p:pic>
        <p:nvPicPr>
          <p:cNvPr id="3" name="Picture 2">
            <a:extLst>
              <a:ext uri="{FF2B5EF4-FFF2-40B4-BE49-F238E27FC236}">
                <a16:creationId xmlns:a16="http://schemas.microsoft.com/office/drawing/2014/main" id="{D23CB2C1-225C-49AE-B86B-A683FA52C12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660849" y="0"/>
            <a:ext cx="4531151" cy="6858000"/>
          </a:xfrm>
          <a:prstGeom prst="rect">
            <a:avLst/>
          </a:prstGeom>
        </p:spPr>
      </p:pic>
      <p:pic>
        <p:nvPicPr>
          <p:cNvPr id="6" name="Graphic 5">
            <a:extLst>
              <a:ext uri="{FF2B5EF4-FFF2-40B4-BE49-F238E27FC236}">
                <a16:creationId xmlns:a16="http://schemas.microsoft.com/office/drawing/2014/main" id="{FDC4177F-AF5A-4388-9E8F-0E56FD71C57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41549" y="18256"/>
            <a:ext cx="2019300" cy="2019300"/>
          </a:xfrm>
          <a:prstGeom prst="rect">
            <a:avLst/>
          </a:prstGeom>
        </p:spPr>
      </p:pic>
    </p:spTree>
    <p:extLst>
      <p:ext uri="{BB962C8B-B14F-4D97-AF65-F5344CB8AC3E}">
        <p14:creationId xmlns:p14="http://schemas.microsoft.com/office/powerpoint/2010/main" val="19695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200" y="365125"/>
            <a:ext cx="6521388" cy="1325563"/>
          </a:xfrm>
        </p:spPr>
        <p:txBody>
          <a:bodyPr/>
          <a:lstStyle/>
          <a:p>
            <a:r>
              <a:rPr lang="en-GB" dirty="0">
                <a:solidFill>
                  <a:srgbClr val="C00000"/>
                </a:solidFill>
                <a:latin typeface="Berlin Sans FB Demi"/>
              </a:rPr>
              <a:t>Snow leopard</a:t>
            </a:r>
            <a:br>
              <a:rPr lang="en-GB" dirty="0">
                <a:solidFill>
                  <a:srgbClr val="C00000"/>
                </a:solidFill>
                <a:latin typeface="Berlin Sans FB Demi"/>
              </a:rPr>
            </a:br>
            <a:r>
              <a:rPr lang="en-GB" dirty="0">
                <a:solidFill>
                  <a:srgbClr val="C00000"/>
                </a:solidFill>
                <a:latin typeface="Berlin Sans FB Demi"/>
              </a:rPr>
              <a:t>Threats</a:t>
            </a: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nchor="ctr">
            <a:normAutofit/>
          </a:bodyPr>
          <a:lstStyle/>
          <a:p>
            <a:r>
              <a:rPr lang="en-GB" dirty="0">
                <a:solidFill>
                  <a:srgbClr val="C00000"/>
                </a:solidFill>
                <a:latin typeface="Berlin Sans FB" panose="020E0602020502020306" pitchFamily="34" charset="0"/>
              </a:rPr>
              <a:t>Killed for their beautiful fur</a:t>
            </a:r>
          </a:p>
          <a:p>
            <a:r>
              <a:rPr lang="en-GB" dirty="0">
                <a:solidFill>
                  <a:srgbClr val="C00000"/>
                </a:solidFill>
                <a:latin typeface="Berlin Sans FB" panose="020E0602020502020306" pitchFamily="34" charset="0"/>
              </a:rPr>
              <a:t>Herders live here with their sheep and goats (their livelihood) – snow leopards sometimes prey on them and the herders lose a lot of money</a:t>
            </a:r>
          </a:p>
          <a:p>
            <a:r>
              <a:rPr lang="en-GB" dirty="0">
                <a:solidFill>
                  <a:srgbClr val="C00000"/>
                </a:solidFill>
                <a:latin typeface="Berlin Sans FB" panose="020E0602020502020306" pitchFamily="34" charset="0"/>
              </a:rPr>
              <a:t>Herders then kill the snow leopard through anger and to stop it happening again</a:t>
            </a:r>
          </a:p>
          <a:p>
            <a:r>
              <a:rPr lang="en-GB" dirty="0">
                <a:solidFill>
                  <a:srgbClr val="C00000"/>
                </a:solidFill>
                <a:latin typeface="Berlin Sans FB" panose="020E0602020502020306" pitchFamily="34" charset="0"/>
              </a:rPr>
              <a:t>Snow leopard’s wild prey is also hunted too much</a:t>
            </a:r>
          </a:p>
        </p:txBody>
      </p:sp>
      <p:pic>
        <p:nvPicPr>
          <p:cNvPr id="3" name="Picture 2">
            <a:extLst>
              <a:ext uri="{FF2B5EF4-FFF2-40B4-BE49-F238E27FC236}">
                <a16:creationId xmlns:a16="http://schemas.microsoft.com/office/drawing/2014/main" id="{D23CB2C1-225C-49AE-B86B-A683FA52C12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660849" y="0"/>
            <a:ext cx="4531151" cy="6858000"/>
          </a:xfrm>
          <a:prstGeom prst="rect">
            <a:avLst/>
          </a:prstGeom>
        </p:spPr>
      </p:pic>
      <p:pic>
        <p:nvPicPr>
          <p:cNvPr id="5" name="Graphic 4">
            <a:extLst>
              <a:ext uri="{FF2B5EF4-FFF2-40B4-BE49-F238E27FC236}">
                <a16:creationId xmlns:a16="http://schemas.microsoft.com/office/drawing/2014/main" id="{FFFEA321-654B-4C05-ACB4-CB427327C3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41549" y="18256"/>
            <a:ext cx="2019300" cy="2019300"/>
          </a:xfrm>
          <a:prstGeom prst="rect">
            <a:avLst/>
          </a:prstGeom>
        </p:spPr>
      </p:pic>
    </p:spTree>
    <p:extLst>
      <p:ext uri="{BB962C8B-B14F-4D97-AF65-F5344CB8AC3E}">
        <p14:creationId xmlns:p14="http://schemas.microsoft.com/office/powerpoint/2010/main" val="814989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CB2C1-225C-49AE-B86B-A683FA52C12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660849" y="0"/>
            <a:ext cx="4531151" cy="6858000"/>
          </a:xfrm>
          <a:prstGeom prst="rect">
            <a:avLst/>
          </a:prstGeom>
        </p:spPr>
      </p:pic>
      <p:sp>
        <p:nvSpPr>
          <p:cNvPr id="7" name="Title 6">
            <a:extLst>
              <a:ext uri="{FF2B5EF4-FFF2-40B4-BE49-F238E27FC236}">
                <a16:creationId xmlns:a16="http://schemas.microsoft.com/office/drawing/2014/main" id="{EF188E51-480A-47BE-AB66-17B0607E0C08}"/>
              </a:ext>
            </a:extLst>
          </p:cNvPr>
          <p:cNvSpPr>
            <a:spLocks noGrp="1"/>
          </p:cNvSpPr>
          <p:nvPr>
            <p:ph type="title"/>
          </p:nvPr>
        </p:nvSpPr>
        <p:spPr>
          <a:xfrm>
            <a:off x="2042556" y="436375"/>
            <a:ext cx="9311244" cy="1325563"/>
          </a:xfrm>
        </p:spPr>
        <p:txBody>
          <a:bodyPr>
            <a:normAutofit fontScale="90000"/>
          </a:bodyPr>
          <a:lstStyle/>
          <a:p>
            <a:r>
              <a:rPr lang="en-GB" dirty="0">
                <a:solidFill>
                  <a:schemeClr val="accent6">
                    <a:lumMod val="50000"/>
                  </a:schemeClr>
                </a:solidFill>
                <a:latin typeface="Cavolini" panose="03000502040302020204" pitchFamily="66" charset="0"/>
                <a:cs typeface="Cavolini" panose="03000502040302020204" pitchFamily="66" charset="0"/>
              </a:rPr>
              <a:t>Snow leopard</a:t>
            </a:r>
            <a:br>
              <a:rPr lang="en-GB" dirty="0">
                <a:solidFill>
                  <a:schemeClr val="accent6">
                    <a:lumMod val="50000"/>
                  </a:schemeClr>
                </a:solidFill>
                <a:latin typeface="Cavolini" panose="03000502040302020204" pitchFamily="66" charset="0"/>
                <a:cs typeface="Cavolini" panose="03000502040302020204" pitchFamily="66" charset="0"/>
              </a:rPr>
            </a:br>
            <a:br>
              <a:rPr lang="en-GB" sz="27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sp>
        <p:nvSpPr>
          <p:cNvPr id="10" name="TextBox 9">
            <a:hlinkClick r:id="rId6" action="ppaction://hlinksldjump"/>
            <a:extLst>
              <a:ext uri="{FF2B5EF4-FFF2-40B4-BE49-F238E27FC236}">
                <a16:creationId xmlns:a16="http://schemas.microsoft.com/office/drawing/2014/main" id="{420F8924-9042-4F5A-83DB-3FB714D00D4C}"/>
              </a:ext>
            </a:extLst>
          </p:cNvPr>
          <p:cNvSpPr txBox="1"/>
          <p:nvPr/>
        </p:nvSpPr>
        <p:spPr>
          <a:xfrm>
            <a:off x="5982497" y="6015280"/>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Done?</a:t>
            </a:r>
          </a:p>
        </p:txBody>
      </p:sp>
      <p:sp>
        <p:nvSpPr>
          <p:cNvPr id="11" name="TextBox 10">
            <a:hlinkClick r:id="rId7" action="ppaction://hlinksldjump"/>
            <a:extLst>
              <a:ext uri="{FF2B5EF4-FFF2-40B4-BE49-F238E27FC236}">
                <a16:creationId xmlns:a16="http://schemas.microsoft.com/office/drawing/2014/main" id="{02E0A5DD-FD17-4B4E-BA1F-6E32797A0374}"/>
              </a:ext>
            </a:extLst>
          </p:cNvPr>
          <p:cNvSpPr txBox="1"/>
          <p:nvPr/>
        </p:nvSpPr>
        <p:spPr>
          <a:xfrm>
            <a:off x="159981" y="6005541"/>
            <a:ext cx="4601736"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Save another species?</a:t>
            </a:r>
          </a:p>
        </p:txBody>
      </p:sp>
      <p:sp>
        <p:nvSpPr>
          <p:cNvPr id="12" name="TextBox 11">
            <a:extLst>
              <a:ext uri="{FF2B5EF4-FFF2-40B4-BE49-F238E27FC236}">
                <a16:creationId xmlns:a16="http://schemas.microsoft.com/office/drawing/2014/main" id="{1B83EB87-1B50-40FB-871E-3461629AC667}"/>
              </a:ext>
            </a:extLst>
          </p:cNvPr>
          <p:cNvSpPr txBox="1"/>
          <p:nvPr/>
        </p:nvSpPr>
        <p:spPr>
          <a:xfrm>
            <a:off x="2004948" y="1868999"/>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Trained rangers and local communities in the fight against poaching</a:t>
            </a:r>
          </a:p>
        </p:txBody>
      </p:sp>
      <p:sp>
        <p:nvSpPr>
          <p:cNvPr id="13" name="TextBox 12">
            <a:extLst>
              <a:ext uri="{FF2B5EF4-FFF2-40B4-BE49-F238E27FC236}">
                <a16:creationId xmlns:a16="http://schemas.microsoft.com/office/drawing/2014/main" id="{C9D56740-8389-48C4-940C-931F160D4E13}"/>
              </a:ext>
            </a:extLst>
          </p:cNvPr>
          <p:cNvSpPr txBox="1"/>
          <p:nvPr/>
        </p:nvSpPr>
        <p:spPr>
          <a:xfrm>
            <a:off x="2004948" y="2764803"/>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Environmental education for local children to protect wildlife</a:t>
            </a:r>
          </a:p>
        </p:txBody>
      </p:sp>
      <p:sp>
        <p:nvSpPr>
          <p:cNvPr id="14" name="TextBox 13">
            <a:extLst>
              <a:ext uri="{FF2B5EF4-FFF2-40B4-BE49-F238E27FC236}">
                <a16:creationId xmlns:a16="http://schemas.microsoft.com/office/drawing/2014/main" id="{040FE640-6070-464E-BCF7-1BC90B61BE41}"/>
              </a:ext>
            </a:extLst>
          </p:cNvPr>
          <p:cNvSpPr txBox="1"/>
          <p:nvPr/>
        </p:nvSpPr>
        <p:spPr>
          <a:xfrm>
            <a:off x="2004948" y="3654720"/>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Train women to make items to sell to add an income to support herders’ losses</a:t>
            </a:r>
          </a:p>
        </p:txBody>
      </p:sp>
      <p:sp>
        <p:nvSpPr>
          <p:cNvPr id="15" name="TextBox 14">
            <a:extLst>
              <a:ext uri="{FF2B5EF4-FFF2-40B4-BE49-F238E27FC236}">
                <a16:creationId xmlns:a16="http://schemas.microsoft.com/office/drawing/2014/main" id="{15A3A3E5-FA0F-4148-9D19-627C6784F600}"/>
              </a:ext>
            </a:extLst>
          </p:cNvPr>
          <p:cNvSpPr txBox="1"/>
          <p:nvPr/>
        </p:nvSpPr>
        <p:spPr>
          <a:xfrm>
            <a:off x="2004948" y="4510269"/>
            <a:ext cx="5513537"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Camera traps and tracking to monitor</a:t>
            </a:r>
          </a:p>
        </p:txBody>
      </p:sp>
      <p:sp>
        <p:nvSpPr>
          <p:cNvPr id="16" name="TextBox 15">
            <a:extLst>
              <a:ext uri="{FF2B5EF4-FFF2-40B4-BE49-F238E27FC236}">
                <a16:creationId xmlns:a16="http://schemas.microsoft.com/office/drawing/2014/main" id="{F14B025D-5CC3-4B22-89B8-4E7C261450D9}"/>
              </a:ext>
            </a:extLst>
          </p:cNvPr>
          <p:cNvSpPr txBox="1"/>
          <p:nvPr/>
        </p:nvSpPr>
        <p:spPr>
          <a:xfrm>
            <a:off x="2004948" y="4953842"/>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Livestock insurance and vaccination</a:t>
            </a:r>
          </a:p>
        </p:txBody>
      </p:sp>
      <p:sp>
        <p:nvSpPr>
          <p:cNvPr id="17" name="TextBox 16">
            <a:extLst>
              <a:ext uri="{FF2B5EF4-FFF2-40B4-BE49-F238E27FC236}">
                <a16:creationId xmlns:a16="http://schemas.microsoft.com/office/drawing/2014/main" id="{BD5B8B21-748D-4E79-ADFA-A5D50D278171}"/>
              </a:ext>
            </a:extLst>
          </p:cNvPr>
          <p:cNvSpPr txBox="1"/>
          <p:nvPr/>
        </p:nvSpPr>
        <p:spPr>
          <a:xfrm>
            <a:off x="2004948" y="5397415"/>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Building predator-proof corrals</a:t>
            </a:r>
          </a:p>
        </p:txBody>
      </p:sp>
      <p:pic>
        <p:nvPicPr>
          <p:cNvPr id="18" name="Graphic 17">
            <a:extLst>
              <a:ext uri="{FF2B5EF4-FFF2-40B4-BE49-F238E27FC236}">
                <a16:creationId xmlns:a16="http://schemas.microsoft.com/office/drawing/2014/main" id="{6E9303D6-996A-4E73-B4E5-FDDA336E0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2497" y="18256"/>
            <a:ext cx="1678351" cy="1678351"/>
          </a:xfrm>
          <a:prstGeom prst="rect">
            <a:avLst/>
          </a:prstGeom>
        </p:spPr>
      </p:pic>
    </p:spTree>
    <p:extLst>
      <p:ext uri="{BB962C8B-B14F-4D97-AF65-F5344CB8AC3E}">
        <p14:creationId xmlns:p14="http://schemas.microsoft.com/office/powerpoint/2010/main" val="286506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rot="16200000">
            <a:off x="-2766218" y="2766219"/>
            <a:ext cx="6858002" cy="1325563"/>
          </a:xfrm>
          <a:solidFill>
            <a:schemeClr val="accent6">
              <a:lumMod val="50000"/>
            </a:schemeClr>
          </a:solidFill>
        </p:spPr>
        <p:txBody>
          <a:bodyPr/>
          <a:lstStyle/>
          <a:p>
            <a:r>
              <a:rPr lang="en-GB" dirty="0">
                <a:solidFill>
                  <a:schemeClr val="bg2"/>
                </a:solidFill>
                <a:latin typeface="Berlin Sans FB Demi"/>
              </a:rPr>
              <a:t>White-backed vultures Fact File</a:t>
            </a:r>
            <a:endParaRPr lang="en-GB" dirty="0">
              <a:solidFill>
                <a:schemeClr val="bg2"/>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1569687" y="2884601"/>
            <a:ext cx="10458190" cy="3832111"/>
          </a:xfrm>
        </p:spPr>
        <p:txBody>
          <a:bodyPr>
            <a:normAutofit/>
          </a:bodyPr>
          <a:lstStyle/>
          <a:p>
            <a:r>
              <a:rPr lang="en-GB" dirty="0">
                <a:solidFill>
                  <a:schemeClr val="accent6">
                    <a:lumMod val="50000"/>
                  </a:schemeClr>
                </a:solidFill>
                <a:latin typeface="Berlin Sans FB" panose="020E0602020502020306" pitchFamily="34" charset="0"/>
              </a:rPr>
              <a:t>Nature’s cleaner</a:t>
            </a:r>
          </a:p>
          <a:p>
            <a:r>
              <a:rPr lang="en-GB" dirty="0">
                <a:solidFill>
                  <a:schemeClr val="accent6">
                    <a:lumMod val="50000"/>
                  </a:schemeClr>
                </a:solidFill>
                <a:latin typeface="Berlin Sans FB" panose="020E0602020502020306" pitchFamily="34" charset="0"/>
              </a:rPr>
              <a:t>Large scavenger – only eats dead things!</a:t>
            </a:r>
          </a:p>
          <a:p>
            <a:r>
              <a:rPr lang="en-GB" dirty="0">
                <a:solidFill>
                  <a:schemeClr val="accent6">
                    <a:lumMod val="50000"/>
                  </a:schemeClr>
                </a:solidFill>
                <a:latin typeface="Berlin Sans FB" panose="020E0602020502020306" pitchFamily="34" charset="0"/>
              </a:rPr>
              <a:t>Stops animals rotting &amp; spreading disease</a:t>
            </a:r>
          </a:p>
          <a:p>
            <a:r>
              <a:rPr lang="en-GB" dirty="0">
                <a:solidFill>
                  <a:schemeClr val="accent6">
                    <a:lumMod val="50000"/>
                  </a:schemeClr>
                </a:solidFill>
                <a:latin typeface="Berlin Sans FB" panose="020E0602020502020306" pitchFamily="34" charset="0"/>
              </a:rPr>
              <a:t>Its bald head helps keep clean when it sticks its head into its food!</a:t>
            </a:r>
          </a:p>
          <a:p>
            <a:r>
              <a:rPr lang="en-GB" dirty="0">
                <a:solidFill>
                  <a:schemeClr val="accent6">
                    <a:lumMod val="50000"/>
                  </a:schemeClr>
                </a:solidFill>
                <a:latin typeface="Berlin Sans FB" panose="020E0602020502020306" pitchFamily="34" charset="0"/>
              </a:rPr>
              <a:t>Eat in large groups and can pick a carcass clean very quickly – therefore reducing flies that cause disease</a:t>
            </a:r>
          </a:p>
        </p:txBody>
      </p:sp>
      <p:grpSp>
        <p:nvGrpSpPr>
          <p:cNvPr id="3" name="Group 2">
            <a:extLst>
              <a:ext uri="{FF2B5EF4-FFF2-40B4-BE49-F238E27FC236}">
                <a16:creationId xmlns:a16="http://schemas.microsoft.com/office/drawing/2014/main" id="{35649FD0-EA25-4686-916A-06039E8D42C8}"/>
              </a:ext>
            </a:extLst>
          </p:cNvPr>
          <p:cNvGrpSpPr/>
          <p:nvPr/>
        </p:nvGrpSpPr>
        <p:grpSpPr>
          <a:xfrm>
            <a:off x="1569687" y="-5917"/>
            <a:ext cx="10622313" cy="2136558"/>
            <a:chOff x="1569687" y="-5917"/>
            <a:chExt cx="10622313" cy="2136558"/>
          </a:xfrm>
        </p:grpSpPr>
        <p:pic>
          <p:nvPicPr>
            <p:cNvPr id="2050" name="Picture 2">
              <a:extLst>
                <a:ext uri="{FF2B5EF4-FFF2-40B4-BE49-F238E27FC236}">
                  <a16:creationId xmlns:a16="http://schemas.microsoft.com/office/drawing/2014/main" id="{9385E38B-28EF-4C75-800B-C70EEE51EE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80194" y="0"/>
              <a:ext cx="5311806" cy="21247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663B2B-CA58-459C-B5FE-E96CBE39F07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97897" y="-5917"/>
              <a:ext cx="2882297" cy="2130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9C4D02-3056-4B6B-9880-1F7F1914861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69687" y="0"/>
              <a:ext cx="2130641" cy="21306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3269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rot="16200000">
            <a:off x="-2766218" y="2766219"/>
            <a:ext cx="6858002" cy="1325563"/>
          </a:xfrm>
          <a:solidFill>
            <a:srgbClr val="C00000"/>
          </a:solidFill>
        </p:spPr>
        <p:txBody>
          <a:bodyPr/>
          <a:lstStyle/>
          <a:p>
            <a:r>
              <a:rPr lang="en-GB" dirty="0">
                <a:solidFill>
                  <a:schemeClr val="bg2"/>
                </a:solidFill>
                <a:latin typeface="Berlin Sans FB Demi"/>
              </a:rPr>
              <a:t>White-backed vultures </a:t>
            </a:r>
            <a:br>
              <a:rPr lang="en-GB" dirty="0">
                <a:solidFill>
                  <a:schemeClr val="bg2"/>
                </a:solidFill>
                <a:latin typeface="Berlin Sans FB Demi"/>
              </a:rPr>
            </a:br>
            <a:r>
              <a:rPr lang="en-GB" dirty="0">
                <a:solidFill>
                  <a:schemeClr val="bg2"/>
                </a:solidFill>
                <a:latin typeface="Berlin Sans FB Demi"/>
              </a:rPr>
              <a:t>Threats</a:t>
            </a:r>
            <a:endParaRPr lang="en-GB" dirty="0">
              <a:solidFill>
                <a:schemeClr val="bg2"/>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1569687" y="2406619"/>
            <a:ext cx="10348686" cy="4222781"/>
          </a:xfrm>
        </p:spPr>
        <p:txBody>
          <a:bodyPr anchor="ctr">
            <a:normAutofit/>
          </a:bodyPr>
          <a:lstStyle/>
          <a:p>
            <a:r>
              <a:rPr lang="en-GB" sz="3600" dirty="0">
                <a:solidFill>
                  <a:srgbClr val="C00000"/>
                </a:solidFill>
                <a:latin typeface="Berlin Sans FB" panose="020E0602020502020306" pitchFamily="34" charset="0"/>
              </a:rPr>
              <a:t>Population decline of 99% in last 20 years</a:t>
            </a:r>
          </a:p>
          <a:p>
            <a:r>
              <a:rPr lang="en-GB" sz="3600" dirty="0">
                <a:solidFill>
                  <a:srgbClr val="C00000"/>
                </a:solidFill>
                <a:latin typeface="Berlin Sans FB" panose="020E0602020502020306" pitchFamily="34" charset="0"/>
              </a:rPr>
              <a:t>Poisoning from a veterinary drug used to treat farm animals</a:t>
            </a:r>
          </a:p>
          <a:p>
            <a:r>
              <a:rPr lang="en-GB" sz="3600" dirty="0">
                <a:solidFill>
                  <a:srgbClr val="C00000"/>
                </a:solidFill>
                <a:latin typeface="Berlin Sans FB" panose="020E0602020502020306" pitchFamily="34" charset="0"/>
              </a:rPr>
              <a:t>Because vultures feed in large groups, the entire group can be killed when feeding on a treated farm animal carcass</a:t>
            </a:r>
          </a:p>
        </p:txBody>
      </p:sp>
      <p:grpSp>
        <p:nvGrpSpPr>
          <p:cNvPr id="3" name="Group 2">
            <a:extLst>
              <a:ext uri="{FF2B5EF4-FFF2-40B4-BE49-F238E27FC236}">
                <a16:creationId xmlns:a16="http://schemas.microsoft.com/office/drawing/2014/main" id="{7547E9BB-1555-45B8-8E32-8830A65F0CE2}"/>
              </a:ext>
            </a:extLst>
          </p:cNvPr>
          <p:cNvGrpSpPr/>
          <p:nvPr/>
        </p:nvGrpSpPr>
        <p:grpSpPr>
          <a:xfrm>
            <a:off x="1569687" y="-5917"/>
            <a:ext cx="10622313" cy="2136558"/>
            <a:chOff x="1569687" y="-5917"/>
            <a:chExt cx="10622313" cy="2136558"/>
          </a:xfrm>
        </p:grpSpPr>
        <p:pic>
          <p:nvPicPr>
            <p:cNvPr id="2050" name="Picture 2">
              <a:extLst>
                <a:ext uri="{FF2B5EF4-FFF2-40B4-BE49-F238E27FC236}">
                  <a16:creationId xmlns:a16="http://schemas.microsoft.com/office/drawing/2014/main" id="{9385E38B-28EF-4C75-800B-C70EEE51EE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80194" y="0"/>
              <a:ext cx="5311806" cy="21247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663B2B-CA58-459C-B5FE-E96CBE39F0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97897" y="-5917"/>
              <a:ext cx="2882297" cy="2130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9C4D02-3056-4B6B-9880-1F7F191486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9687" y="0"/>
              <a:ext cx="2130641" cy="21306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921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E1DE8669-E3F5-46D4-B4B4-3A3076A6475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937573" y="418927"/>
            <a:ext cx="2023028" cy="1345099"/>
          </a:xfrm>
          <a:prstGeom prst="rect">
            <a:avLst/>
          </a:prstGeom>
        </p:spPr>
      </p:pic>
      <p:pic>
        <p:nvPicPr>
          <p:cNvPr id="12" name="Picture 11" descr="Logo&#10;&#10;Description automatically generated">
            <a:extLst>
              <a:ext uri="{FF2B5EF4-FFF2-40B4-BE49-F238E27FC236}">
                <a16:creationId xmlns:a16="http://schemas.microsoft.com/office/drawing/2014/main" id="{3B2C8F82-A0EA-470C-A37E-826E0D79C46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07037" y="413077"/>
            <a:ext cx="1321640" cy="1373198"/>
          </a:xfrm>
          <a:prstGeom prst="rect">
            <a:avLst/>
          </a:prstGeom>
        </p:spPr>
      </p:pic>
      <p:pic>
        <p:nvPicPr>
          <p:cNvPr id="10" name="Picture 9" descr="Logo&#10;&#10;Description automatically generated">
            <a:extLst>
              <a:ext uri="{FF2B5EF4-FFF2-40B4-BE49-F238E27FC236}">
                <a16:creationId xmlns:a16="http://schemas.microsoft.com/office/drawing/2014/main" id="{E69D7B64-649E-4BB4-AC6F-049D0A51F17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28677" y="413076"/>
            <a:ext cx="1300432" cy="1361789"/>
          </a:xfrm>
          <a:prstGeom prst="rect">
            <a:avLst/>
          </a:prstGeom>
        </p:spPr>
      </p:pic>
      <p:pic>
        <p:nvPicPr>
          <p:cNvPr id="1026" name="Picture 2">
            <a:extLst>
              <a:ext uri="{FF2B5EF4-FFF2-40B4-BE49-F238E27FC236}">
                <a16:creationId xmlns:a16="http://schemas.microsoft.com/office/drawing/2014/main" id="{33E96D47-2D08-4511-B250-1C252AEF46B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2937572" y="1825937"/>
            <a:ext cx="4624705" cy="1445221"/>
          </a:xfrm>
          <a:prstGeom prst="rect">
            <a:avLst/>
          </a:prstGeom>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7D9E129-2BFA-4FD1-B649-88D43802CC7D}"/>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630258" y="413076"/>
            <a:ext cx="2420671" cy="2836850"/>
          </a:xfrm>
          <a:prstGeom prst="rect">
            <a:avLst/>
          </a:prstGeom>
        </p:spPr>
      </p:pic>
      <p:pic>
        <p:nvPicPr>
          <p:cNvPr id="23" name="Picture 22">
            <a:extLst>
              <a:ext uri="{FF2B5EF4-FFF2-40B4-BE49-F238E27FC236}">
                <a16:creationId xmlns:a16="http://schemas.microsoft.com/office/drawing/2014/main" id="{1CA314AA-6B47-4B52-B625-A2B24025DA8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937572" y="3311838"/>
            <a:ext cx="2906713" cy="1812925"/>
          </a:xfrm>
          <a:prstGeom prst="rect">
            <a:avLst/>
          </a:prstGeom>
        </p:spPr>
      </p:pic>
      <p:pic>
        <p:nvPicPr>
          <p:cNvPr id="18" name="Picture 17">
            <a:extLst>
              <a:ext uri="{FF2B5EF4-FFF2-40B4-BE49-F238E27FC236}">
                <a16:creationId xmlns:a16="http://schemas.microsoft.com/office/drawing/2014/main" id="{36BABE54-B67F-4DE4-9DBA-C9FDB08A5E27}"/>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29451" y="3311838"/>
            <a:ext cx="2745242" cy="1819938"/>
          </a:xfrm>
          <a:prstGeom prst="rect">
            <a:avLst/>
          </a:prstGeom>
        </p:spPr>
      </p:pic>
      <p:pic>
        <p:nvPicPr>
          <p:cNvPr id="14" name="Picture 13">
            <a:extLst>
              <a:ext uri="{FF2B5EF4-FFF2-40B4-BE49-F238E27FC236}">
                <a16:creationId xmlns:a16="http://schemas.microsoft.com/office/drawing/2014/main" id="{3A697B5E-F689-4CF7-BDDE-A7407B61A47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24008" y="3318851"/>
            <a:ext cx="3141663" cy="1812925"/>
          </a:xfrm>
          <a:prstGeom prst="rect">
            <a:avLst/>
          </a:prstGeom>
        </p:spPr>
      </p:pic>
      <p:sp>
        <p:nvSpPr>
          <p:cNvPr id="2" name="Title 1">
            <a:extLst>
              <a:ext uri="{FF2B5EF4-FFF2-40B4-BE49-F238E27FC236}">
                <a16:creationId xmlns:a16="http://schemas.microsoft.com/office/drawing/2014/main" id="{60E4534D-851B-4FCA-AD1A-6AFA52909661}"/>
              </a:ext>
            </a:extLst>
          </p:cNvPr>
          <p:cNvSpPr>
            <a:spLocks noGrp="1"/>
          </p:cNvSpPr>
          <p:nvPr>
            <p:ph type="title"/>
          </p:nvPr>
        </p:nvSpPr>
        <p:spPr>
          <a:xfrm>
            <a:off x="838200" y="5358141"/>
            <a:ext cx="10515600" cy="1345098"/>
          </a:xfrm>
        </p:spPr>
        <p:txBody>
          <a:bodyPr>
            <a:normAutofit fontScale="90000"/>
          </a:bodyPr>
          <a:lstStyle/>
          <a:p>
            <a:pPr algn="ctr"/>
            <a:r>
              <a:rPr lang="en-GB" sz="5200" dirty="0">
                <a:solidFill>
                  <a:schemeClr val="accent6">
                    <a:lumMod val="50000"/>
                  </a:schemeClr>
                </a:solidFill>
                <a:latin typeface="Berlin Sans FB Demi" panose="020E0802020502020306" pitchFamily="34" charset="0"/>
              </a:rPr>
              <a:t>I used to work in a zoo</a:t>
            </a:r>
            <a:br>
              <a:rPr lang="en-GB" sz="5200" dirty="0">
                <a:solidFill>
                  <a:schemeClr val="accent6">
                    <a:lumMod val="50000"/>
                  </a:schemeClr>
                </a:solidFill>
                <a:latin typeface="Berlin Sans FB Demi" panose="020E0802020502020306" pitchFamily="34" charset="0"/>
              </a:rPr>
            </a:br>
            <a:r>
              <a:rPr lang="en-GB" sz="5200" dirty="0">
                <a:solidFill>
                  <a:schemeClr val="accent6">
                    <a:lumMod val="50000"/>
                  </a:schemeClr>
                </a:solidFill>
                <a:latin typeface="Berlin Sans FB Demi" panose="020E0802020502020306" pitchFamily="34" charset="0"/>
              </a:rPr>
              <a:t>I was a Conservation Officer!</a:t>
            </a:r>
          </a:p>
        </p:txBody>
      </p:sp>
      <p:pic>
        <p:nvPicPr>
          <p:cNvPr id="24" name="156417__reinsamba__2012-05-2012-siamang-gibbon">
            <a:hlinkClick r:id="" action="ppaction://media"/>
            <a:extLst>
              <a:ext uri="{FF2B5EF4-FFF2-40B4-BE49-F238E27FC236}">
                <a16:creationId xmlns:a16="http://schemas.microsoft.com/office/drawing/2014/main" id="{EAC7880F-1B11-4F45-9644-764C6515F6A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395235" y="5829473"/>
            <a:ext cx="609600" cy="609600"/>
          </a:xfrm>
          <a:prstGeom prst="rect">
            <a:avLst/>
          </a:prstGeom>
        </p:spPr>
      </p:pic>
      <p:pic>
        <p:nvPicPr>
          <p:cNvPr id="27" name="Picture 26" descr="A group of zebras in a zoo exhibit&#10;&#10;Description automatically generated with medium confidence">
            <a:extLst>
              <a:ext uri="{FF2B5EF4-FFF2-40B4-BE49-F238E27FC236}">
                <a16:creationId xmlns:a16="http://schemas.microsoft.com/office/drawing/2014/main" id="{B3372D86-CA2A-48CC-B381-9CDCEDACB1AF}"/>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0244" y="413076"/>
            <a:ext cx="1765427" cy="2829140"/>
          </a:xfrm>
          <a:prstGeom prst="rect">
            <a:avLst/>
          </a:prstGeom>
        </p:spPr>
      </p:pic>
      <p:pic>
        <p:nvPicPr>
          <p:cNvPr id="31" name="Picture 30" descr="A picture containing fence, outdoor, tree, grass&#10;&#10;Description automatically generated">
            <a:extLst>
              <a:ext uri="{FF2B5EF4-FFF2-40B4-BE49-F238E27FC236}">
                <a16:creationId xmlns:a16="http://schemas.microsoft.com/office/drawing/2014/main" id="{ED411F35-CDB8-441F-928B-1B319928E1D0}"/>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95235" y="418927"/>
            <a:ext cx="2469019" cy="4697375"/>
          </a:xfrm>
          <a:prstGeom prst="rect">
            <a:avLst/>
          </a:prstGeom>
        </p:spPr>
      </p:pic>
    </p:spTree>
    <p:extLst>
      <p:ext uri="{BB962C8B-B14F-4D97-AF65-F5344CB8AC3E}">
        <p14:creationId xmlns:p14="http://schemas.microsoft.com/office/powerpoint/2010/main" val="33396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188E51-480A-47BE-AB66-17B0607E0C08}"/>
              </a:ext>
            </a:extLst>
          </p:cNvPr>
          <p:cNvSpPr>
            <a:spLocks noGrp="1"/>
          </p:cNvSpPr>
          <p:nvPr>
            <p:ph type="title"/>
          </p:nvPr>
        </p:nvSpPr>
        <p:spPr>
          <a:xfrm>
            <a:off x="62824" y="2395803"/>
            <a:ext cx="12045440" cy="1325563"/>
          </a:xfrm>
        </p:spPr>
        <p:txBody>
          <a:bodyPr>
            <a:normAutofit/>
          </a:bodyPr>
          <a:lstStyle/>
          <a:p>
            <a:r>
              <a:rPr lang="en-GB" dirty="0">
                <a:solidFill>
                  <a:schemeClr val="accent6">
                    <a:lumMod val="50000"/>
                  </a:schemeClr>
                </a:solidFill>
                <a:latin typeface="Cavolini" panose="03000502040302020204" pitchFamily="66" charset="0"/>
                <a:cs typeface="Cavolini" panose="03000502040302020204" pitchFamily="66" charset="0"/>
              </a:rPr>
              <a:t>White-backed vulture -</a:t>
            </a:r>
            <a:r>
              <a:rPr lang="en-GB" sz="2700" dirty="0">
                <a:solidFill>
                  <a:schemeClr val="accent6">
                    <a:lumMod val="50000"/>
                  </a:schemeClr>
                </a:solidFill>
                <a:latin typeface="Cavolini" panose="03000502040302020204" pitchFamily="66" charset="0"/>
                <a:cs typeface="Cavolini" panose="03000502040302020204" pitchFamily="66" charset="0"/>
              </a:rPr>
              <a:t> </a:t>
            </a: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grpSp>
        <p:nvGrpSpPr>
          <p:cNvPr id="4" name="Group 3">
            <a:extLst>
              <a:ext uri="{FF2B5EF4-FFF2-40B4-BE49-F238E27FC236}">
                <a16:creationId xmlns:a16="http://schemas.microsoft.com/office/drawing/2014/main" id="{901E14E8-17E0-46D5-B660-DEE50ADCB921}"/>
              </a:ext>
            </a:extLst>
          </p:cNvPr>
          <p:cNvGrpSpPr/>
          <p:nvPr/>
        </p:nvGrpSpPr>
        <p:grpSpPr>
          <a:xfrm>
            <a:off x="1569687" y="-5917"/>
            <a:ext cx="10622313" cy="2136558"/>
            <a:chOff x="1569687" y="-5917"/>
            <a:chExt cx="10622313" cy="2136558"/>
          </a:xfrm>
        </p:grpSpPr>
        <p:pic>
          <p:nvPicPr>
            <p:cNvPr id="5" name="Picture 2">
              <a:extLst>
                <a:ext uri="{FF2B5EF4-FFF2-40B4-BE49-F238E27FC236}">
                  <a16:creationId xmlns:a16="http://schemas.microsoft.com/office/drawing/2014/main" id="{641213EF-48D7-44F3-BA1C-FF9BD730BB5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0194" y="0"/>
              <a:ext cx="5311806" cy="21247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73F2F0F-FF83-4314-984B-6E8EA6F4732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97897" y="-5917"/>
              <a:ext cx="2882297" cy="21306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E36457-E9BE-4286-902E-719EE9E628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69687" y="0"/>
              <a:ext cx="2130641" cy="213064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hlinkClick r:id="rId7" action="ppaction://hlinksldjump"/>
            <a:extLst>
              <a:ext uri="{FF2B5EF4-FFF2-40B4-BE49-F238E27FC236}">
                <a16:creationId xmlns:a16="http://schemas.microsoft.com/office/drawing/2014/main" id="{79AADED3-655C-409E-A679-61AEC7CC27AD}"/>
              </a:ext>
            </a:extLst>
          </p:cNvPr>
          <p:cNvSpPr txBox="1"/>
          <p:nvPr/>
        </p:nvSpPr>
        <p:spPr>
          <a:xfrm>
            <a:off x="5982497" y="6015280"/>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Done?</a:t>
            </a:r>
          </a:p>
        </p:txBody>
      </p:sp>
      <p:sp>
        <p:nvSpPr>
          <p:cNvPr id="10" name="TextBox 9">
            <a:hlinkClick r:id="rId8" action="ppaction://hlinksldjump"/>
            <a:extLst>
              <a:ext uri="{FF2B5EF4-FFF2-40B4-BE49-F238E27FC236}">
                <a16:creationId xmlns:a16="http://schemas.microsoft.com/office/drawing/2014/main" id="{4825D62A-EB15-47BD-A0DD-8C7866F7AEFB}"/>
              </a:ext>
            </a:extLst>
          </p:cNvPr>
          <p:cNvSpPr txBox="1"/>
          <p:nvPr/>
        </p:nvSpPr>
        <p:spPr>
          <a:xfrm>
            <a:off x="159981" y="6005541"/>
            <a:ext cx="4601736"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Save another species?</a:t>
            </a:r>
          </a:p>
        </p:txBody>
      </p:sp>
      <p:sp>
        <p:nvSpPr>
          <p:cNvPr id="11" name="TextBox 10">
            <a:extLst>
              <a:ext uri="{FF2B5EF4-FFF2-40B4-BE49-F238E27FC236}">
                <a16:creationId xmlns:a16="http://schemas.microsoft.com/office/drawing/2014/main" id="{E764777F-8CD8-45A6-8A1F-9C1F64AB0877}"/>
              </a:ext>
            </a:extLst>
          </p:cNvPr>
          <p:cNvSpPr txBox="1"/>
          <p:nvPr/>
        </p:nvSpPr>
        <p:spPr>
          <a:xfrm>
            <a:off x="1969471" y="3400485"/>
            <a:ext cx="10138793"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The veterinary drug has been banned as there is a vulture-safe alternative</a:t>
            </a:r>
          </a:p>
        </p:txBody>
      </p:sp>
      <p:sp>
        <p:nvSpPr>
          <p:cNvPr id="12" name="TextBox 11">
            <a:extLst>
              <a:ext uri="{FF2B5EF4-FFF2-40B4-BE49-F238E27FC236}">
                <a16:creationId xmlns:a16="http://schemas.microsoft.com/office/drawing/2014/main" id="{FDAFCFEC-3E61-4370-AC15-1A3D03F1FD79}"/>
              </a:ext>
            </a:extLst>
          </p:cNvPr>
          <p:cNvSpPr txBox="1"/>
          <p:nvPr/>
        </p:nvSpPr>
        <p:spPr>
          <a:xfrm>
            <a:off x="1969471" y="4296289"/>
            <a:ext cx="10138793"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Conservation breeding centres to help increase numbers again</a:t>
            </a:r>
          </a:p>
        </p:txBody>
      </p:sp>
      <p:sp>
        <p:nvSpPr>
          <p:cNvPr id="13" name="TextBox 12">
            <a:extLst>
              <a:ext uri="{FF2B5EF4-FFF2-40B4-BE49-F238E27FC236}">
                <a16:creationId xmlns:a16="http://schemas.microsoft.com/office/drawing/2014/main" id="{AF545674-2745-4AF3-9B2D-49664E27231E}"/>
              </a:ext>
            </a:extLst>
          </p:cNvPr>
          <p:cNvSpPr txBox="1"/>
          <p:nvPr/>
        </p:nvSpPr>
        <p:spPr>
          <a:xfrm>
            <a:off x="1969471" y="5186206"/>
            <a:ext cx="10138793"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Developing vulture-safe zones for release sites</a:t>
            </a:r>
          </a:p>
        </p:txBody>
      </p:sp>
    </p:spTree>
    <p:extLst>
      <p:ext uri="{BB962C8B-B14F-4D97-AF65-F5344CB8AC3E}">
        <p14:creationId xmlns:p14="http://schemas.microsoft.com/office/powerpoint/2010/main" val="403788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200" y="365125"/>
            <a:ext cx="6521388" cy="1325563"/>
          </a:xfrm>
        </p:spPr>
        <p:txBody>
          <a:bodyPr/>
          <a:lstStyle/>
          <a:p>
            <a:r>
              <a:rPr lang="en-GB" dirty="0">
                <a:solidFill>
                  <a:schemeClr val="accent6">
                    <a:lumMod val="50000"/>
                  </a:schemeClr>
                </a:solidFill>
                <a:latin typeface="Berlin Sans FB Demi"/>
              </a:rPr>
              <a:t>Blue-eyed black lemurs</a:t>
            </a:r>
            <a:br>
              <a:rPr lang="en-GB" dirty="0">
                <a:solidFill>
                  <a:schemeClr val="accent6">
                    <a:lumMod val="50000"/>
                  </a:schemeClr>
                </a:solidFill>
                <a:latin typeface="Berlin Sans FB Demi"/>
              </a:rPr>
            </a:br>
            <a:r>
              <a:rPr lang="en-GB" dirty="0">
                <a:solidFill>
                  <a:schemeClr val="accent6">
                    <a:lumMod val="50000"/>
                  </a:schemeClr>
                </a:solidFill>
                <a:latin typeface="Berlin Sans FB Demi"/>
              </a:rPr>
              <a:t>Fact File</a:t>
            </a:r>
            <a:endParaRPr lang="en-GB" dirty="0">
              <a:solidFill>
                <a:schemeClr val="accent6">
                  <a:lumMod val="50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nchor="ctr">
            <a:normAutofit/>
          </a:bodyPr>
          <a:lstStyle/>
          <a:p>
            <a:r>
              <a:rPr lang="en-GB" sz="3600" dirty="0">
                <a:solidFill>
                  <a:schemeClr val="accent6">
                    <a:lumMod val="50000"/>
                  </a:schemeClr>
                </a:solidFill>
                <a:latin typeface="Berlin Sans FB" panose="020E0602020502020306" pitchFamily="34" charset="0"/>
              </a:rPr>
              <a:t>Lives in Northwest Madagascar</a:t>
            </a:r>
          </a:p>
          <a:p>
            <a:r>
              <a:rPr lang="en-GB" sz="3600" dirty="0">
                <a:solidFill>
                  <a:schemeClr val="accent6">
                    <a:lumMod val="50000"/>
                  </a:schemeClr>
                </a:solidFill>
                <a:latin typeface="Berlin Sans FB" panose="020E0602020502020306" pitchFamily="34" charset="0"/>
              </a:rPr>
              <a:t>Eats mainly leaves and fruits, but also insects, flowers and fungi</a:t>
            </a:r>
          </a:p>
          <a:p>
            <a:r>
              <a:rPr lang="en-GB" sz="3600" dirty="0">
                <a:solidFill>
                  <a:schemeClr val="accent6">
                    <a:lumMod val="50000"/>
                  </a:schemeClr>
                </a:solidFill>
                <a:latin typeface="Berlin Sans FB" panose="020E0602020502020306" pitchFamily="34" charset="0"/>
              </a:rPr>
              <a:t>Male is black and female is brown</a:t>
            </a:r>
          </a:p>
        </p:txBody>
      </p:sp>
      <p:grpSp>
        <p:nvGrpSpPr>
          <p:cNvPr id="3" name="Group 2">
            <a:extLst>
              <a:ext uri="{FF2B5EF4-FFF2-40B4-BE49-F238E27FC236}">
                <a16:creationId xmlns:a16="http://schemas.microsoft.com/office/drawing/2014/main" id="{6058D72A-AB4B-4B36-9336-FD8BA50B25D1}"/>
              </a:ext>
            </a:extLst>
          </p:cNvPr>
          <p:cNvGrpSpPr/>
          <p:nvPr/>
        </p:nvGrpSpPr>
        <p:grpSpPr>
          <a:xfrm>
            <a:off x="7871901" y="0"/>
            <a:ext cx="4320099" cy="6852630"/>
            <a:chOff x="7871901" y="0"/>
            <a:chExt cx="4320099" cy="6852630"/>
          </a:xfrm>
        </p:grpSpPr>
        <p:pic>
          <p:nvPicPr>
            <p:cNvPr id="1026" name="Picture 2">
              <a:extLst>
                <a:ext uri="{FF2B5EF4-FFF2-40B4-BE49-F238E27FC236}">
                  <a16:creationId xmlns:a16="http://schemas.microsoft.com/office/drawing/2014/main" id="{1699CAEC-03DE-4813-A862-20CF9AA426C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93604" y="0"/>
              <a:ext cx="4098396" cy="3073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EE1A11-B350-4FB3-8C9E-000AA3D1F0E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71901" y="3073795"/>
              <a:ext cx="2520099" cy="3778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559830-816F-42F1-B647-3FB3533828C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71901" y="3073795"/>
              <a:ext cx="1800000" cy="1800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DAEAA204-0A16-42F9-8214-0DF95240AA08}"/>
              </a:ext>
            </a:extLst>
          </p:cNvPr>
          <p:cNvSpPr/>
          <p:nvPr/>
        </p:nvSpPr>
        <p:spPr>
          <a:xfrm>
            <a:off x="6881901" y="171327"/>
            <a:ext cx="1890000" cy="18900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1600" dirty="0">
                <a:latin typeface="Berlin Sans FB Demi" panose="020E0802020502020306" pitchFamily="34" charset="0"/>
              </a:rPr>
              <a:t>DID YOU KNOW?</a:t>
            </a:r>
          </a:p>
          <a:p>
            <a:pPr algn="ctr"/>
            <a:r>
              <a:rPr lang="en-GB" sz="1600" dirty="0">
                <a:latin typeface="Berlin Sans FB Demi" panose="020E0802020502020306" pitchFamily="34" charset="0"/>
              </a:rPr>
              <a:t>Only non-human primate with blue eyes!</a:t>
            </a:r>
          </a:p>
        </p:txBody>
      </p:sp>
    </p:spTree>
    <p:extLst>
      <p:ext uri="{BB962C8B-B14F-4D97-AF65-F5344CB8AC3E}">
        <p14:creationId xmlns:p14="http://schemas.microsoft.com/office/powerpoint/2010/main" val="351531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rot="16200000">
            <a:off x="-2763533" y="2763533"/>
            <a:ext cx="6852632" cy="1325563"/>
          </a:xfrm>
          <a:solidFill>
            <a:srgbClr val="C00000"/>
          </a:solidFill>
        </p:spPr>
        <p:txBody>
          <a:bodyPr/>
          <a:lstStyle/>
          <a:p>
            <a:r>
              <a:rPr lang="en-GB" dirty="0">
                <a:solidFill>
                  <a:schemeClr val="bg2"/>
                </a:solidFill>
                <a:latin typeface="Berlin Sans FB Demi"/>
              </a:rPr>
              <a:t>Blue-eyed black lemurs</a:t>
            </a:r>
            <a:br>
              <a:rPr lang="en-GB" dirty="0">
                <a:solidFill>
                  <a:schemeClr val="bg2"/>
                </a:solidFill>
                <a:latin typeface="Berlin Sans FB Demi"/>
              </a:rPr>
            </a:br>
            <a:r>
              <a:rPr lang="en-GB" dirty="0">
                <a:solidFill>
                  <a:schemeClr val="bg2"/>
                </a:solidFill>
                <a:latin typeface="Berlin Sans FB Demi"/>
              </a:rPr>
              <a:t>Threats</a:t>
            </a:r>
            <a:endParaRPr lang="en-GB" dirty="0">
              <a:solidFill>
                <a:schemeClr val="bg2"/>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1547268" y="927497"/>
            <a:ext cx="5812320" cy="4351338"/>
          </a:xfrm>
        </p:spPr>
        <p:txBody>
          <a:bodyPr anchor="ctr">
            <a:normAutofit/>
          </a:bodyPr>
          <a:lstStyle/>
          <a:p>
            <a:r>
              <a:rPr lang="en-GB" sz="3200" dirty="0">
                <a:solidFill>
                  <a:srgbClr val="C00000"/>
                </a:solidFill>
                <a:latin typeface="Berlin Sans FB" panose="020E0602020502020306" pitchFamily="34" charset="0"/>
              </a:rPr>
              <a:t>Mainly habitat loss – forest home is being cut down and burnt</a:t>
            </a:r>
          </a:p>
          <a:p>
            <a:r>
              <a:rPr lang="en-GB" sz="3200" dirty="0">
                <a:solidFill>
                  <a:srgbClr val="C00000"/>
                </a:solidFill>
                <a:latin typeface="Berlin Sans FB" panose="020E0602020502020306" pitchFamily="34" charset="0"/>
              </a:rPr>
              <a:t>Local communities very poor and clear forests to grow food for a living</a:t>
            </a:r>
          </a:p>
          <a:p>
            <a:r>
              <a:rPr lang="en-GB" sz="3200" dirty="0">
                <a:solidFill>
                  <a:srgbClr val="C00000"/>
                </a:solidFill>
                <a:latin typeface="Berlin Sans FB" panose="020E0602020502020306" pitchFamily="34" charset="0"/>
              </a:rPr>
              <a:t>Hunted for food</a:t>
            </a:r>
          </a:p>
          <a:p>
            <a:r>
              <a:rPr lang="en-GB" sz="3200" dirty="0">
                <a:solidFill>
                  <a:srgbClr val="C00000"/>
                </a:solidFill>
                <a:latin typeface="Berlin Sans FB" panose="020E0602020502020306" pitchFamily="34" charset="0"/>
              </a:rPr>
              <a:t>Hunted to be kept as pets</a:t>
            </a:r>
          </a:p>
        </p:txBody>
      </p:sp>
      <p:grpSp>
        <p:nvGrpSpPr>
          <p:cNvPr id="3" name="Group 2">
            <a:extLst>
              <a:ext uri="{FF2B5EF4-FFF2-40B4-BE49-F238E27FC236}">
                <a16:creationId xmlns:a16="http://schemas.microsoft.com/office/drawing/2014/main" id="{6058D72A-AB4B-4B36-9336-FD8BA50B25D1}"/>
              </a:ext>
            </a:extLst>
          </p:cNvPr>
          <p:cNvGrpSpPr/>
          <p:nvPr/>
        </p:nvGrpSpPr>
        <p:grpSpPr>
          <a:xfrm>
            <a:off x="7871901" y="0"/>
            <a:ext cx="4320099" cy="6852630"/>
            <a:chOff x="7871901" y="0"/>
            <a:chExt cx="4320099" cy="6852630"/>
          </a:xfrm>
        </p:grpSpPr>
        <p:pic>
          <p:nvPicPr>
            <p:cNvPr id="1026" name="Picture 2">
              <a:extLst>
                <a:ext uri="{FF2B5EF4-FFF2-40B4-BE49-F238E27FC236}">
                  <a16:creationId xmlns:a16="http://schemas.microsoft.com/office/drawing/2014/main" id="{1699CAEC-03DE-4813-A862-20CF9AA426C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93604" y="0"/>
              <a:ext cx="4098396" cy="3073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EE1A11-B350-4FB3-8C9E-000AA3D1F0E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71901" y="3073795"/>
              <a:ext cx="2520099" cy="3778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559830-816F-42F1-B647-3FB3533828C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71901" y="3073795"/>
              <a:ext cx="1800000" cy="180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6675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188E51-480A-47BE-AB66-17B0607E0C08}"/>
              </a:ext>
            </a:extLst>
          </p:cNvPr>
          <p:cNvSpPr>
            <a:spLocks noGrp="1"/>
          </p:cNvSpPr>
          <p:nvPr>
            <p:ph type="title"/>
          </p:nvPr>
        </p:nvSpPr>
        <p:spPr>
          <a:xfrm>
            <a:off x="62824" y="536862"/>
            <a:ext cx="12045440" cy="1325563"/>
          </a:xfrm>
        </p:spPr>
        <p:txBody>
          <a:bodyPr>
            <a:normAutofit fontScale="90000"/>
          </a:bodyPr>
          <a:lstStyle/>
          <a:p>
            <a:r>
              <a:rPr lang="en-GB" dirty="0">
                <a:solidFill>
                  <a:schemeClr val="accent6">
                    <a:lumMod val="50000"/>
                  </a:schemeClr>
                </a:solidFill>
                <a:latin typeface="Cavolini" panose="03000502040302020204" pitchFamily="66" charset="0"/>
                <a:cs typeface="Cavolini" panose="03000502040302020204" pitchFamily="66" charset="0"/>
              </a:rPr>
              <a:t>Blue-eyed black lemur</a:t>
            </a:r>
            <a:br>
              <a:rPr lang="en-GB" dirty="0">
                <a:solidFill>
                  <a:schemeClr val="accent6">
                    <a:lumMod val="50000"/>
                  </a:schemeClr>
                </a:solidFill>
                <a:latin typeface="Cavolini" panose="03000502040302020204" pitchFamily="66" charset="0"/>
                <a:cs typeface="Cavolini" panose="03000502040302020204" pitchFamily="66" charset="0"/>
              </a:rPr>
            </a:br>
            <a:br>
              <a:rPr lang="en-GB" sz="27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sp>
        <p:nvSpPr>
          <p:cNvPr id="9" name="TextBox 8">
            <a:hlinkClick r:id="rId4" action="ppaction://hlinksldjump"/>
            <a:extLst>
              <a:ext uri="{FF2B5EF4-FFF2-40B4-BE49-F238E27FC236}">
                <a16:creationId xmlns:a16="http://schemas.microsoft.com/office/drawing/2014/main" id="{79AADED3-655C-409E-A679-61AEC7CC27AD}"/>
              </a:ext>
            </a:extLst>
          </p:cNvPr>
          <p:cNvSpPr txBox="1"/>
          <p:nvPr/>
        </p:nvSpPr>
        <p:spPr>
          <a:xfrm>
            <a:off x="5982497" y="6015280"/>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Done?</a:t>
            </a:r>
          </a:p>
        </p:txBody>
      </p:sp>
      <p:sp>
        <p:nvSpPr>
          <p:cNvPr id="10" name="TextBox 9">
            <a:hlinkClick r:id="rId5" action="ppaction://hlinksldjump"/>
            <a:extLst>
              <a:ext uri="{FF2B5EF4-FFF2-40B4-BE49-F238E27FC236}">
                <a16:creationId xmlns:a16="http://schemas.microsoft.com/office/drawing/2014/main" id="{4825D62A-EB15-47BD-A0DD-8C7866F7AEFB}"/>
              </a:ext>
            </a:extLst>
          </p:cNvPr>
          <p:cNvSpPr txBox="1"/>
          <p:nvPr/>
        </p:nvSpPr>
        <p:spPr>
          <a:xfrm>
            <a:off x="159981" y="6005541"/>
            <a:ext cx="4601736"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Save another species?</a:t>
            </a:r>
          </a:p>
        </p:txBody>
      </p:sp>
      <p:grpSp>
        <p:nvGrpSpPr>
          <p:cNvPr id="11" name="Group 10">
            <a:extLst>
              <a:ext uri="{FF2B5EF4-FFF2-40B4-BE49-F238E27FC236}">
                <a16:creationId xmlns:a16="http://schemas.microsoft.com/office/drawing/2014/main" id="{1868D127-F1C3-4A84-8F0F-281191CAC858}"/>
              </a:ext>
            </a:extLst>
          </p:cNvPr>
          <p:cNvGrpSpPr/>
          <p:nvPr/>
        </p:nvGrpSpPr>
        <p:grpSpPr>
          <a:xfrm>
            <a:off x="7871901" y="0"/>
            <a:ext cx="4320099" cy="6852630"/>
            <a:chOff x="7871901" y="0"/>
            <a:chExt cx="4320099" cy="6852630"/>
          </a:xfrm>
        </p:grpSpPr>
        <p:pic>
          <p:nvPicPr>
            <p:cNvPr id="12" name="Picture 2">
              <a:extLst>
                <a:ext uri="{FF2B5EF4-FFF2-40B4-BE49-F238E27FC236}">
                  <a16:creationId xmlns:a16="http://schemas.microsoft.com/office/drawing/2014/main" id="{18D01627-4AB6-4C90-A5E5-6786B5EAA75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93604" y="0"/>
              <a:ext cx="4098396" cy="30737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944DE35-2EE5-4CAB-A79C-C42C6135A88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671901" y="3073795"/>
              <a:ext cx="2520099" cy="37788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27E2B70D-6A7B-4E57-B8A8-75249A02BC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71901" y="3073795"/>
              <a:ext cx="1800000" cy="18000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C4E551A3-76BC-4E50-9484-25F031E704A0}"/>
              </a:ext>
            </a:extLst>
          </p:cNvPr>
          <p:cNvSpPr txBox="1"/>
          <p:nvPr/>
        </p:nvSpPr>
        <p:spPr>
          <a:xfrm>
            <a:off x="2004948" y="1989575"/>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Link local communities with the importance of their wildlife</a:t>
            </a:r>
          </a:p>
        </p:txBody>
      </p:sp>
      <p:sp>
        <p:nvSpPr>
          <p:cNvPr id="19" name="TextBox 18">
            <a:extLst>
              <a:ext uri="{FF2B5EF4-FFF2-40B4-BE49-F238E27FC236}">
                <a16:creationId xmlns:a16="http://schemas.microsoft.com/office/drawing/2014/main" id="{4B251067-68BA-4AD1-A3BA-1FD0971B7DEB}"/>
              </a:ext>
            </a:extLst>
          </p:cNvPr>
          <p:cNvSpPr txBox="1"/>
          <p:nvPr/>
        </p:nvSpPr>
        <p:spPr>
          <a:xfrm>
            <a:off x="2004948" y="2885379"/>
            <a:ext cx="5513537" cy="923330"/>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Train local communities to patrol the forest to prevent poaching and create clearings to protect from fire</a:t>
            </a:r>
          </a:p>
        </p:txBody>
      </p:sp>
      <p:sp>
        <p:nvSpPr>
          <p:cNvPr id="20" name="TextBox 19">
            <a:extLst>
              <a:ext uri="{FF2B5EF4-FFF2-40B4-BE49-F238E27FC236}">
                <a16:creationId xmlns:a16="http://schemas.microsoft.com/office/drawing/2014/main" id="{B6AA5495-C085-4845-8BD3-6E2FE9473354}"/>
              </a:ext>
            </a:extLst>
          </p:cNvPr>
          <p:cNvSpPr txBox="1"/>
          <p:nvPr/>
        </p:nvSpPr>
        <p:spPr>
          <a:xfrm>
            <a:off x="2004948" y="3855680"/>
            <a:ext cx="5513537"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Support students to attend school and pay teachers a better wage</a:t>
            </a:r>
          </a:p>
        </p:txBody>
      </p:sp>
      <p:sp>
        <p:nvSpPr>
          <p:cNvPr id="21" name="TextBox 20">
            <a:extLst>
              <a:ext uri="{FF2B5EF4-FFF2-40B4-BE49-F238E27FC236}">
                <a16:creationId xmlns:a16="http://schemas.microsoft.com/office/drawing/2014/main" id="{4DDC2D8D-E639-4687-9D6B-9F2C95F613FA}"/>
              </a:ext>
            </a:extLst>
          </p:cNvPr>
          <p:cNvSpPr txBox="1"/>
          <p:nvPr/>
        </p:nvSpPr>
        <p:spPr>
          <a:xfrm>
            <a:off x="2004948" y="4630845"/>
            <a:ext cx="6164362"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Eco-tourism to give wildlife protection value</a:t>
            </a:r>
          </a:p>
        </p:txBody>
      </p:sp>
      <p:sp>
        <p:nvSpPr>
          <p:cNvPr id="22" name="TextBox 21">
            <a:extLst>
              <a:ext uri="{FF2B5EF4-FFF2-40B4-BE49-F238E27FC236}">
                <a16:creationId xmlns:a16="http://schemas.microsoft.com/office/drawing/2014/main" id="{9DBAE71C-DE01-4EB6-9C13-F750347F3A20}"/>
              </a:ext>
            </a:extLst>
          </p:cNvPr>
          <p:cNvSpPr txBox="1"/>
          <p:nvPr/>
        </p:nvSpPr>
        <p:spPr>
          <a:xfrm>
            <a:off x="2004948" y="5074418"/>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Reforestation – to replace forest loss</a:t>
            </a:r>
          </a:p>
        </p:txBody>
      </p:sp>
      <p:sp>
        <p:nvSpPr>
          <p:cNvPr id="23" name="TextBox 22">
            <a:extLst>
              <a:ext uri="{FF2B5EF4-FFF2-40B4-BE49-F238E27FC236}">
                <a16:creationId xmlns:a16="http://schemas.microsoft.com/office/drawing/2014/main" id="{44DAF763-5A51-41B0-A953-CA6E94DA5153}"/>
              </a:ext>
            </a:extLst>
          </p:cNvPr>
          <p:cNvSpPr txBox="1"/>
          <p:nvPr/>
        </p:nvSpPr>
        <p:spPr>
          <a:xfrm>
            <a:off x="2004948" y="5517991"/>
            <a:ext cx="6360614" cy="369332"/>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Captive breeding programme for this species</a:t>
            </a:r>
          </a:p>
        </p:txBody>
      </p:sp>
    </p:spTree>
    <p:extLst>
      <p:ext uri="{BB962C8B-B14F-4D97-AF65-F5344CB8AC3E}">
        <p14:creationId xmlns:p14="http://schemas.microsoft.com/office/powerpoint/2010/main" val="40710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a:solidFill>
                  <a:schemeClr val="accent6">
                    <a:lumMod val="50000"/>
                  </a:schemeClr>
                </a:solidFill>
                <a:latin typeface="Berlin Sans FB Demi"/>
              </a:rPr>
              <a:t>Leatherback Turtle</a:t>
            </a:r>
            <a:br>
              <a:rPr lang="en-GB" dirty="0">
                <a:solidFill>
                  <a:schemeClr val="accent6">
                    <a:lumMod val="50000"/>
                  </a:schemeClr>
                </a:solidFill>
                <a:latin typeface="Berlin Sans FB Demi"/>
              </a:rPr>
            </a:br>
            <a:r>
              <a:rPr lang="en-GB" dirty="0">
                <a:solidFill>
                  <a:schemeClr val="accent6">
                    <a:lumMod val="50000"/>
                  </a:schemeClr>
                </a:solidFill>
                <a:latin typeface="Berlin Sans FB Demi"/>
              </a:rPr>
              <a:t>Fact File</a:t>
            </a:r>
            <a:endParaRPr lang="en-GB" dirty="0">
              <a:solidFill>
                <a:schemeClr val="accent6">
                  <a:lumMod val="50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199" y="1825625"/>
            <a:ext cx="7600507" cy="2455051"/>
          </a:xfrm>
        </p:spPr>
        <p:txBody>
          <a:bodyPr/>
          <a:lstStyle/>
          <a:p>
            <a:pPr marL="0" indent="0">
              <a:buNone/>
            </a:pPr>
            <a:r>
              <a:rPr lang="en-GB" dirty="0">
                <a:solidFill>
                  <a:schemeClr val="accent6">
                    <a:lumMod val="50000"/>
                  </a:schemeClr>
                </a:solidFill>
                <a:latin typeface="Berlin Sans FB Demi" panose="020E0802020502020306" pitchFamily="34" charset="0"/>
              </a:rPr>
              <a:t>Lives: </a:t>
            </a:r>
            <a:r>
              <a:rPr lang="en-GB" dirty="0">
                <a:solidFill>
                  <a:schemeClr val="accent6">
                    <a:lumMod val="50000"/>
                  </a:schemeClr>
                </a:solidFill>
                <a:latin typeface="Berlin Sans FB" panose="020E0602020502020306" pitchFamily="34" charset="0"/>
              </a:rPr>
              <a:t>migrates - Atlantic &amp; Pacific Ocean</a:t>
            </a:r>
            <a:endParaRPr lang="en-GB" b="1" dirty="0">
              <a:solidFill>
                <a:schemeClr val="accent6">
                  <a:lumMod val="50000"/>
                </a:schemeClr>
              </a:solidFill>
              <a:latin typeface="Berlin Sans FB" panose="020E0602020502020306" pitchFamily="34" charset="0"/>
            </a:endParaRPr>
          </a:p>
          <a:p>
            <a:pPr marL="0" indent="0">
              <a:buNone/>
            </a:pPr>
            <a:r>
              <a:rPr lang="en-GB" dirty="0">
                <a:solidFill>
                  <a:schemeClr val="accent6">
                    <a:lumMod val="50000"/>
                  </a:schemeClr>
                </a:solidFill>
                <a:latin typeface="Berlin Sans FB Demi" panose="020E0802020502020306" pitchFamily="34" charset="0"/>
              </a:rPr>
              <a:t>Eats:</a:t>
            </a:r>
            <a:r>
              <a:rPr lang="en-GB" dirty="0">
                <a:solidFill>
                  <a:schemeClr val="accent6">
                    <a:lumMod val="50000"/>
                  </a:schemeClr>
                </a:solidFill>
                <a:latin typeface="Berlin Sans FB" panose="020E0602020502020306" pitchFamily="34" charset="0"/>
              </a:rPr>
              <a:t> jellyfish</a:t>
            </a:r>
          </a:p>
        </p:txBody>
      </p:sp>
      <p:pic>
        <p:nvPicPr>
          <p:cNvPr id="4098" name="Picture 2">
            <a:extLst>
              <a:ext uri="{FF2B5EF4-FFF2-40B4-BE49-F238E27FC236}">
                <a16:creationId xmlns:a16="http://schemas.microsoft.com/office/drawing/2014/main" id="{6ACF1E80-E72F-4B2B-A430-7978ECD43B9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5817" y="2407723"/>
            <a:ext cx="5735723" cy="32680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9CE5045-DF93-4095-9A84-45EAB5AAE718}"/>
              </a:ext>
            </a:extLst>
          </p:cNvPr>
          <p:cNvGrpSpPr/>
          <p:nvPr/>
        </p:nvGrpSpPr>
        <p:grpSpPr>
          <a:xfrm>
            <a:off x="8724375" y="33601"/>
            <a:ext cx="3438999" cy="6742608"/>
            <a:chOff x="8724375" y="33601"/>
            <a:chExt cx="3438999" cy="6742608"/>
          </a:xfrm>
        </p:grpSpPr>
        <p:pic>
          <p:nvPicPr>
            <p:cNvPr id="10" name="Picture 9" descr="A person standing next to a large tortoise on a beach&#10;&#10;Description automatically generated with medium confidence">
              <a:extLst>
                <a:ext uri="{FF2B5EF4-FFF2-40B4-BE49-F238E27FC236}">
                  <a16:creationId xmlns:a16="http://schemas.microsoft.com/office/drawing/2014/main" id="{23E083D9-A5FE-4231-97C3-03E3297FC03E}"/>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724375" y="33601"/>
              <a:ext cx="3428225" cy="2565455"/>
            </a:xfrm>
            <a:prstGeom prst="rect">
              <a:avLst/>
            </a:prstGeom>
          </p:spPr>
        </p:pic>
        <p:pic>
          <p:nvPicPr>
            <p:cNvPr id="11" name="Picture 10" descr="A picture containing ground, turtle, reptile, laying&#10;&#10;Description automatically generated">
              <a:extLst>
                <a:ext uri="{FF2B5EF4-FFF2-40B4-BE49-F238E27FC236}">
                  <a16:creationId xmlns:a16="http://schemas.microsoft.com/office/drawing/2014/main" id="{2F772960-C5FC-424D-AAAC-296443615E91}"/>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8724375" y="2640740"/>
              <a:ext cx="3428225" cy="2293785"/>
            </a:xfrm>
            <a:prstGeom prst="rect">
              <a:avLst/>
            </a:prstGeom>
          </p:spPr>
        </p:pic>
        <p:pic>
          <p:nvPicPr>
            <p:cNvPr id="12" name="Picture 11" descr="A turtle swimming in the water&#10;&#10;Description automatically generated with medium confidence">
              <a:extLst>
                <a:ext uri="{FF2B5EF4-FFF2-40B4-BE49-F238E27FC236}">
                  <a16:creationId xmlns:a16="http://schemas.microsoft.com/office/drawing/2014/main" id="{6D17B079-82D0-480B-B7AC-B7D37BDF7490}"/>
                </a:ext>
              </a:extLst>
            </p:cNvPr>
            <p:cNvPicPr>
              <a:picLocks noChangeAspect="1"/>
            </p:cNvPicPr>
            <p:nvPr/>
          </p:nvPicPr>
          <p:blipFill>
            <a:blip r:embed="rId7" cstate="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8724375" y="4976209"/>
              <a:ext cx="3438999" cy="1800000"/>
            </a:xfrm>
            <a:prstGeom prst="rect">
              <a:avLst/>
            </a:prstGeom>
          </p:spPr>
        </p:pic>
      </p:grpSp>
      <p:sp>
        <p:nvSpPr>
          <p:cNvPr id="13" name="TextBox 12">
            <a:extLst>
              <a:ext uri="{FF2B5EF4-FFF2-40B4-BE49-F238E27FC236}">
                <a16:creationId xmlns:a16="http://schemas.microsoft.com/office/drawing/2014/main" id="{EA05DD91-B427-4DC0-BBD3-1F0E7EE469D0}"/>
              </a:ext>
            </a:extLst>
          </p:cNvPr>
          <p:cNvSpPr txBox="1"/>
          <p:nvPr/>
        </p:nvSpPr>
        <p:spPr>
          <a:xfrm>
            <a:off x="717623" y="4011803"/>
            <a:ext cx="3070610" cy="2246769"/>
          </a:xfrm>
          <a:prstGeom prst="rect">
            <a:avLst/>
          </a:prstGeom>
          <a:noFill/>
        </p:spPr>
        <p:txBody>
          <a:bodyPr wrap="square">
            <a:spAutoFit/>
          </a:bodyPr>
          <a:lstStyle/>
          <a:p>
            <a:pPr marL="0" indent="0">
              <a:buNone/>
            </a:pPr>
            <a:r>
              <a:rPr lang="en-GB" sz="2800" dirty="0">
                <a:solidFill>
                  <a:schemeClr val="accent6">
                    <a:lumMod val="50000"/>
                  </a:schemeClr>
                </a:solidFill>
                <a:latin typeface="Berlin Sans FB" panose="020E0602020502020306" pitchFamily="34" charset="0"/>
              </a:rPr>
              <a:t>Eggs laid on a beach and hatchlings make their way across the sand to the sea</a:t>
            </a:r>
          </a:p>
        </p:txBody>
      </p:sp>
      <p:sp>
        <p:nvSpPr>
          <p:cNvPr id="5" name="Oval 4">
            <a:extLst>
              <a:ext uri="{FF2B5EF4-FFF2-40B4-BE49-F238E27FC236}">
                <a16:creationId xmlns:a16="http://schemas.microsoft.com/office/drawing/2014/main" id="{D3731C1A-4B40-4C62-B928-E1C81A39ACD0}"/>
              </a:ext>
            </a:extLst>
          </p:cNvPr>
          <p:cNvSpPr/>
          <p:nvPr/>
        </p:nvSpPr>
        <p:spPr>
          <a:xfrm>
            <a:off x="6691541" y="67630"/>
            <a:ext cx="1890000" cy="18900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latin typeface="Berlin Sans FB Demi" panose="020E0802020502020306" pitchFamily="34" charset="0"/>
              </a:rPr>
              <a:t>DID YOU KNOW?</a:t>
            </a:r>
          </a:p>
          <a:p>
            <a:pPr algn="ctr"/>
            <a:r>
              <a:rPr lang="en-GB" dirty="0">
                <a:latin typeface="Berlin Sans FB Demi" panose="020E0802020502020306" pitchFamily="34" charset="0"/>
              </a:rPr>
              <a:t>Largest sea turtle species</a:t>
            </a:r>
          </a:p>
        </p:txBody>
      </p:sp>
      <p:pic>
        <p:nvPicPr>
          <p:cNvPr id="15" name="Graphic 14">
            <a:extLst>
              <a:ext uri="{FF2B5EF4-FFF2-40B4-BE49-F238E27FC236}">
                <a16:creationId xmlns:a16="http://schemas.microsoft.com/office/drawing/2014/main" id="{7F65ACE3-DC72-440B-987B-F641B50625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59799" y="5464991"/>
            <a:ext cx="1321741" cy="1321741"/>
          </a:xfrm>
          <a:prstGeom prst="rect">
            <a:avLst/>
          </a:prstGeom>
        </p:spPr>
      </p:pic>
    </p:spTree>
    <p:extLst>
      <p:ext uri="{BB962C8B-B14F-4D97-AF65-F5344CB8AC3E}">
        <p14:creationId xmlns:p14="http://schemas.microsoft.com/office/powerpoint/2010/main" val="28189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a:solidFill>
                  <a:srgbClr val="C00000"/>
                </a:solidFill>
                <a:latin typeface="Berlin Sans FB Demi"/>
              </a:rPr>
              <a:t>Leatherback Turtle</a:t>
            </a:r>
            <a:br>
              <a:rPr lang="en-GB" dirty="0">
                <a:solidFill>
                  <a:srgbClr val="C00000"/>
                </a:solidFill>
                <a:latin typeface="Berlin Sans FB Demi"/>
              </a:rPr>
            </a:br>
            <a:r>
              <a:rPr lang="en-GB" dirty="0">
                <a:solidFill>
                  <a:srgbClr val="C00000"/>
                </a:solidFill>
                <a:latin typeface="Berlin Sans FB Demi"/>
              </a:rPr>
              <a:t>Threats</a:t>
            </a:r>
            <a:endParaRPr lang="en-GB" dirty="0">
              <a:solidFill>
                <a:srgbClr val="C00000"/>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838200" y="1825625"/>
            <a:ext cx="6521388" cy="4351338"/>
          </a:xfrm>
        </p:spPr>
        <p:txBody>
          <a:bodyPr anchor="t">
            <a:normAutofit/>
          </a:bodyPr>
          <a:lstStyle/>
          <a:p>
            <a:r>
              <a:rPr lang="en-GB" dirty="0">
                <a:solidFill>
                  <a:srgbClr val="C00000"/>
                </a:solidFill>
                <a:latin typeface="Berlin Sans FB" panose="020E0602020502020306" pitchFamily="34" charset="0"/>
              </a:rPr>
              <a:t>People take their eggs from beaches</a:t>
            </a:r>
          </a:p>
          <a:p>
            <a:r>
              <a:rPr lang="en-GB" dirty="0">
                <a:solidFill>
                  <a:srgbClr val="C00000"/>
                </a:solidFill>
                <a:latin typeface="Berlin Sans FB" panose="020E0602020502020306" pitchFamily="34" charset="0"/>
              </a:rPr>
              <a:t>Caught in fishing hooks and nets</a:t>
            </a:r>
          </a:p>
          <a:p>
            <a:r>
              <a:rPr lang="en-GB" dirty="0">
                <a:solidFill>
                  <a:srgbClr val="C00000"/>
                </a:solidFill>
                <a:latin typeface="Berlin Sans FB" panose="020E0602020502020306" pitchFamily="34" charset="0"/>
              </a:rPr>
              <a:t>Loss of suitable beaches for egg-laying</a:t>
            </a:r>
          </a:p>
          <a:p>
            <a:r>
              <a:rPr lang="en-GB" dirty="0">
                <a:solidFill>
                  <a:srgbClr val="C00000"/>
                </a:solidFill>
                <a:latin typeface="Berlin Sans FB" panose="020E0602020502020306" pitchFamily="34" charset="0"/>
              </a:rPr>
              <a:t>Coral reefs and sea grasses are being destroyed and this is where they feed</a:t>
            </a:r>
          </a:p>
          <a:p>
            <a:r>
              <a:rPr lang="en-GB" dirty="0">
                <a:solidFill>
                  <a:srgbClr val="C00000"/>
                </a:solidFill>
                <a:latin typeface="Berlin Sans FB" panose="020E0602020502020306" pitchFamily="34" charset="0"/>
              </a:rPr>
              <a:t>Mistake plastic bags for jellyfish</a:t>
            </a:r>
          </a:p>
        </p:txBody>
      </p:sp>
      <p:grpSp>
        <p:nvGrpSpPr>
          <p:cNvPr id="7" name="Group 6">
            <a:extLst>
              <a:ext uri="{FF2B5EF4-FFF2-40B4-BE49-F238E27FC236}">
                <a16:creationId xmlns:a16="http://schemas.microsoft.com/office/drawing/2014/main" id="{8627DBD5-6C3B-42C5-B730-8806FFDDF376}"/>
              </a:ext>
            </a:extLst>
          </p:cNvPr>
          <p:cNvGrpSpPr/>
          <p:nvPr/>
        </p:nvGrpSpPr>
        <p:grpSpPr>
          <a:xfrm>
            <a:off x="8724375" y="33601"/>
            <a:ext cx="3438999" cy="6742608"/>
            <a:chOff x="8724375" y="33601"/>
            <a:chExt cx="3438999" cy="6742608"/>
          </a:xfrm>
        </p:grpSpPr>
        <p:pic>
          <p:nvPicPr>
            <p:cNvPr id="9" name="Picture 8" descr="A person standing next to a large tortoise on a beach&#10;&#10;Description automatically generated with medium confidence">
              <a:extLst>
                <a:ext uri="{FF2B5EF4-FFF2-40B4-BE49-F238E27FC236}">
                  <a16:creationId xmlns:a16="http://schemas.microsoft.com/office/drawing/2014/main" id="{C1B83EC7-F232-43C9-831E-44465154BB73}"/>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8724375" y="33601"/>
              <a:ext cx="3428225" cy="2565455"/>
            </a:xfrm>
            <a:prstGeom prst="rect">
              <a:avLst/>
            </a:prstGeom>
          </p:spPr>
        </p:pic>
        <p:pic>
          <p:nvPicPr>
            <p:cNvPr id="10" name="Picture 9" descr="A picture containing ground, turtle, reptile, laying&#10;&#10;Description automatically generated">
              <a:extLst>
                <a:ext uri="{FF2B5EF4-FFF2-40B4-BE49-F238E27FC236}">
                  <a16:creationId xmlns:a16="http://schemas.microsoft.com/office/drawing/2014/main" id="{52244BFF-B5E4-4773-80A2-611846A8724C}"/>
                </a:ext>
              </a:extLst>
            </p:cNvPr>
            <p:cNvPicPr>
              <a:picLocks noChangeAspect="1"/>
            </p:cNvPicPr>
            <p:nvPr/>
          </p:nvPicPr>
          <p:blipFill rotWithShape="1">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8724375" y="2640740"/>
              <a:ext cx="3428225" cy="2293785"/>
            </a:xfrm>
            <a:prstGeom prst="rect">
              <a:avLst/>
            </a:prstGeom>
          </p:spPr>
        </p:pic>
        <p:pic>
          <p:nvPicPr>
            <p:cNvPr id="11" name="Picture 10" descr="A turtle swimming in the water&#10;&#10;Description automatically generated with medium confidence">
              <a:extLst>
                <a:ext uri="{FF2B5EF4-FFF2-40B4-BE49-F238E27FC236}">
                  <a16:creationId xmlns:a16="http://schemas.microsoft.com/office/drawing/2014/main" id="{781BFCA2-E108-49AD-A7E4-22D8C314F89A}"/>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8724375" y="4976209"/>
              <a:ext cx="3438999" cy="1800000"/>
            </a:xfrm>
            <a:prstGeom prst="rect">
              <a:avLst/>
            </a:prstGeom>
          </p:spPr>
        </p:pic>
      </p:grpSp>
      <p:pic>
        <p:nvPicPr>
          <p:cNvPr id="12" name="Picture 11">
            <a:extLst>
              <a:ext uri="{FF2B5EF4-FFF2-40B4-BE49-F238E27FC236}">
                <a16:creationId xmlns:a16="http://schemas.microsoft.com/office/drawing/2014/main" id="{D98D6313-2C8D-4D2A-A352-BDBE5A82BE09}"/>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2414878" y="4832656"/>
            <a:ext cx="3368032" cy="1943553"/>
          </a:xfrm>
          <a:prstGeom prst="rect">
            <a:avLst/>
          </a:prstGeom>
        </p:spPr>
      </p:pic>
      <p:pic>
        <p:nvPicPr>
          <p:cNvPr id="13" name="Graphic 12">
            <a:extLst>
              <a:ext uri="{FF2B5EF4-FFF2-40B4-BE49-F238E27FC236}">
                <a16:creationId xmlns:a16="http://schemas.microsoft.com/office/drawing/2014/main" id="{5BEDCEB3-6095-45F4-ABA6-BEE50EA3A3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656157" y="44213"/>
            <a:ext cx="2019300" cy="2019300"/>
          </a:xfrm>
          <a:prstGeom prst="rect">
            <a:avLst/>
          </a:prstGeom>
        </p:spPr>
      </p:pic>
    </p:spTree>
    <p:extLst>
      <p:ext uri="{BB962C8B-B14F-4D97-AF65-F5344CB8AC3E}">
        <p14:creationId xmlns:p14="http://schemas.microsoft.com/office/powerpoint/2010/main" val="3580642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159981" y="445509"/>
            <a:ext cx="7507781" cy="1325563"/>
          </a:xfrm>
        </p:spPr>
        <p:txBody>
          <a:bodyPr>
            <a:normAutofit fontScale="90000"/>
          </a:bodyPr>
          <a:lstStyle/>
          <a:p>
            <a:r>
              <a:rPr lang="en-GB" dirty="0">
                <a:solidFill>
                  <a:schemeClr val="accent6">
                    <a:lumMod val="50000"/>
                  </a:schemeClr>
                </a:solidFill>
                <a:latin typeface="Cavolini" panose="03000502040302020204" pitchFamily="66" charset="0"/>
                <a:cs typeface="Cavolini" panose="03000502040302020204" pitchFamily="66" charset="0"/>
              </a:rPr>
              <a:t>Leatherback Turtle</a:t>
            </a:r>
            <a:br>
              <a:rPr lang="en-GB" dirty="0">
                <a:solidFill>
                  <a:schemeClr val="accent6">
                    <a:lumMod val="50000"/>
                  </a:schemeClr>
                </a:solidFill>
                <a:latin typeface="Cavolini" panose="03000502040302020204" pitchFamily="66" charset="0"/>
                <a:cs typeface="Cavolini" panose="03000502040302020204" pitchFamily="66" charset="0"/>
              </a:rPr>
            </a:br>
            <a:br>
              <a:rPr lang="en-GB" sz="2700" dirty="0">
                <a:solidFill>
                  <a:schemeClr val="accent6">
                    <a:lumMod val="50000"/>
                  </a:schemeClr>
                </a:solidFill>
                <a:latin typeface="Cavolini" panose="03000502040302020204" pitchFamily="66" charset="0"/>
                <a:cs typeface="Cavolini" panose="03000502040302020204" pitchFamily="66" charset="0"/>
              </a:rPr>
            </a:br>
            <a:r>
              <a:rPr lang="en-GB" dirty="0">
                <a:solidFill>
                  <a:schemeClr val="accent6">
                    <a:lumMod val="50000"/>
                  </a:schemeClr>
                </a:solidFill>
                <a:latin typeface="Cavolini" panose="03000502040302020204" pitchFamily="66" charset="0"/>
                <a:cs typeface="Cavolini" panose="03000502040302020204" pitchFamily="66" charset="0"/>
              </a:rPr>
              <a:t>Solutions</a:t>
            </a:r>
          </a:p>
        </p:txBody>
      </p:sp>
      <p:grpSp>
        <p:nvGrpSpPr>
          <p:cNvPr id="16" name="Group 15">
            <a:extLst>
              <a:ext uri="{FF2B5EF4-FFF2-40B4-BE49-F238E27FC236}">
                <a16:creationId xmlns:a16="http://schemas.microsoft.com/office/drawing/2014/main" id="{A92C131B-AB8B-4526-9BFA-8ADD8F351BDE}"/>
              </a:ext>
            </a:extLst>
          </p:cNvPr>
          <p:cNvGrpSpPr/>
          <p:nvPr/>
        </p:nvGrpSpPr>
        <p:grpSpPr>
          <a:xfrm>
            <a:off x="8724375" y="33601"/>
            <a:ext cx="3438999" cy="6742608"/>
            <a:chOff x="8724375" y="33601"/>
            <a:chExt cx="3438999" cy="6742608"/>
          </a:xfrm>
        </p:grpSpPr>
        <p:pic>
          <p:nvPicPr>
            <p:cNvPr id="4" name="Picture 3" descr="A person standing next to a large tortoise on a beach&#10;&#10;Description automatically generated with medium confidence">
              <a:extLst>
                <a:ext uri="{FF2B5EF4-FFF2-40B4-BE49-F238E27FC236}">
                  <a16:creationId xmlns:a16="http://schemas.microsoft.com/office/drawing/2014/main" id="{1B9A0B34-2EB5-45FF-B8F6-635F99533554}"/>
                </a:ext>
              </a:extLst>
            </p:cNvPr>
            <p:cNvPicPr>
              <a:picLocks noChangeAspect="1"/>
            </p:cNvPicPr>
            <p:nvPr/>
          </p:nvPicPr>
          <p:blipFill>
            <a:blip r:embed="rId4">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8724375" y="33601"/>
              <a:ext cx="3428225" cy="2565455"/>
            </a:xfrm>
            <a:prstGeom prst="rect">
              <a:avLst/>
            </a:prstGeom>
          </p:spPr>
        </p:pic>
        <p:pic>
          <p:nvPicPr>
            <p:cNvPr id="11" name="Picture 10" descr="A picture containing ground, turtle, reptile, laying&#10;&#10;Description automatically generated">
              <a:extLst>
                <a:ext uri="{FF2B5EF4-FFF2-40B4-BE49-F238E27FC236}">
                  <a16:creationId xmlns:a16="http://schemas.microsoft.com/office/drawing/2014/main" id="{35501E4E-2368-4684-BB9D-63EF28322E58}"/>
                </a:ext>
              </a:extLst>
            </p:cNvPr>
            <p:cNvPicPr>
              <a:picLocks noChangeAspect="1"/>
            </p:cNvPicPr>
            <p:nvPr/>
          </p:nvPicPr>
          <p:blipFill rotWithShape="1">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rcRect/>
            <a:stretch/>
          </p:blipFill>
          <p:spPr>
            <a:xfrm>
              <a:off x="8724375" y="2640740"/>
              <a:ext cx="3428225" cy="2293785"/>
            </a:xfrm>
            <a:prstGeom prst="rect">
              <a:avLst/>
            </a:prstGeom>
          </p:spPr>
        </p:pic>
        <p:pic>
          <p:nvPicPr>
            <p:cNvPr id="14" name="Picture 13" descr="A turtle swimming in the water&#10;&#10;Description automatically generated with medium confidence">
              <a:extLst>
                <a:ext uri="{FF2B5EF4-FFF2-40B4-BE49-F238E27FC236}">
                  <a16:creationId xmlns:a16="http://schemas.microsoft.com/office/drawing/2014/main" id="{969F7388-024B-4428-AB9A-3073B84AD4BB}"/>
                </a:ext>
              </a:extLst>
            </p:cNvPr>
            <p:cNvPicPr>
              <a:picLocks noChangeAspect="1"/>
            </p:cNvPicPr>
            <p:nvPr/>
          </p:nvPicPr>
          <p:blipFill>
            <a:blip r:embed="rId8" cstate="print">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8724375" y="4976209"/>
              <a:ext cx="3438999" cy="1800000"/>
            </a:xfrm>
            <a:prstGeom prst="rect">
              <a:avLst/>
            </a:prstGeom>
          </p:spPr>
        </p:pic>
      </p:grpSp>
      <p:sp>
        <p:nvSpPr>
          <p:cNvPr id="17" name="TextBox 16">
            <a:extLst>
              <a:ext uri="{FF2B5EF4-FFF2-40B4-BE49-F238E27FC236}">
                <a16:creationId xmlns:a16="http://schemas.microsoft.com/office/drawing/2014/main" id="{A248C64E-9AA8-47F0-9225-B085710C7FC8}"/>
              </a:ext>
            </a:extLst>
          </p:cNvPr>
          <p:cNvSpPr txBox="1"/>
          <p:nvPr/>
        </p:nvSpPr>
        <p:spPr>
          <a:xfrm>
            <a:off x="1969471" y="2311123"/>
            <a:ext cx="5447325" cy="369332"/>
          </a:xfrm>
          <a:prstGeom prst="rect">
            <a:avLst/>
          </a:prstGeom>
          <a:noFill/>
        </p:spPr>
        <p:txBody>
          <a:bodyPr wrap="non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Tell local communities about the threats</a:t>
            </a:r>
          </a:p>
        </p:txBody>
      </p:sp>
      <p:sp>
        <p:nvSpPr>
          <p:cNvPr id="21" name="TextBox 20">
            <a:extLst>
              <a:ext uri="{FF2B5EF4-FFF2-40B4-BE49-F238E27FC236}">
                <a16:creationId xmlns:a16="http://schemas.microsoft.com/office/drawing/2014/main" id="{2E2B1A89-3D3F-4B20-9F26-B9B52EC9097A}"/>
              </a:ext>
            </a:extLst>
          </p:cNvPr>
          <p:cNvSpPr txBox="1"/>
          <p:nvPr/>
        </p:nvSpPr>
        <p:spPr>
          <a:xfrm>
            <a:off x="1969470" y="2754925"/>
            <a:ext cx="5306261" cy="369332"/>
          </a:xfrm>
          <a:prstGeom prst="rect">
            <a:avLst/>
          </a:prstGeom>
          <a:noFill/>
        </p:spPr>
        <p:txBody>
          <a:bodyPr wrap="non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Train local rangers to protect nest sites</a:t>
            </a:r>
          </a:p>
        </p:txBody>
      </p:sp>
      <p:sp>
        <p:nvSpPr>
          <p:cNvPr id="22" name="TextBox 21">
            <a:extLst>
              <a:ext uri="{FF2B5EF4-FFF2-40B4-BE49-F238E27FC236}">
                <a16:creationId xmlns:a16="http://schemas.microsoft.com/office/drawing/2014/main" id="{7DD59016-22ED-4CDB-83B1-F77FE509CA7B}"/>
              </a:ext>
            </a:extLst>
          </p:cNvPr>
          <p:cNvSpPr txBox="1"/>
          <p:nvPr/>
        </p:nvSpPr>
        <p:spPr>
          <a:xfrm>
            <a:off x="1969469" y="3196879"/>
            <a:ext cx="6061275" cy="369332"/>
          </a:xfrm>
          <a:prstGeom prst="rect">
            <a:avLst/>
          </a:prstGeom>
          <a:noFill/>
        </p:spPr>
        <p:txBody>
          <a:bodyPr wrap="non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Educate fishermen about new nets and hooks</a:t>
            </a:r>
          </a:p>
        </p:txBody>
      </p:sp>
      <p:sp>
        <p:nvSpPr>
          <p:cNvPr id="23" name="TextBox 22">
            <a:extLst>
              <a:ext uri="{FF2B5EF4-FFF2-40B4-BE49-F238E27FC236}">
                <a16:creationId xmlns:a16="http://schemas.microsoft.com/office/drawing/2014/main" id="{F39371ED-CF4D-4399-9DEC-CB655C5357F0}"/>
              </a:ext>
            </a:extLst>
          </p:cNvPr>
          <p:cNvSpPr txBox="1"/>
          <p:nvPr/>
        </p:nvSpPr>
        <p:spPr>
          <a:xfrm>
            <a:off x="1969470" y="3658432"/>
            <a:ext cx="6360614"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Satellite tags on the turtles help researchers understand where they migrate</a:t>
            </a:r>
          </a:p>
        </p:txBody>
      </p:sp>
      <p:sp>
        <p:nvSpPr>
          <p:cNvPr id="24" name="TextBox 23">
            <a:extLst>
              <a:ext uri="{FF2B5EF4-FFF2-40B4-BE49-F238E27FC236}">
                <a16:creationId xmlns:a16="http://schemas.microsoft.com/office/drawing/2014/main" id="{CD2EB7E1-1482-4C78-B39D-2D69C2FEB3B4}"/>
              </a:ext>
            </a:extLst>
          </p:cNvPr>
          <p:cNvSpPr txBox="1"/>
          <p:nvPr/>
        </p:nvSpPr>
        <p:spPr>
          <a:xfrm>
            <a:off x="1969469" y="4508820"/>
            <a:ext cx="6360614" cy="646331"/>
          </a:xfrm>
          <a:prstGeom prst="rect">
            <a:avLst/>
          </a:prstGeom>
          <a:noFill/>
        </p:spPr>
        <p:txBody>
          <a:bodyPr wrap="square" rtlCol="0">
            <a:spAutoFit/>
          </a:bodyPr>
          <a:lstStyle/>
          <a:p>
            <a:r>
              <a:rPr lang="en-GB" dirty="0">
                <a:solidFill>
                  <a:schemeClr val="accent6">
                    <a:lumMod val="50000"/>
                  </a:schemeClr>
                </a:solidFill>
                <a:latin typeface="Cavolini" panose="03000502040302020204" pitchFamily="66" charset="0"/>
                <a:cs typeface="Cavolini" panose="03000502040302020204" pitchFamily="66" charset="0"/>
              </a:rPr>
              <a:t>Don’t litter! Organise litter picks. Reduce your waste.</a:t>
            </a:r>
          </a:p>
        </p:txBody>
      </p:sp>
      <p:pic>
        <p:nvPicPr>
          <p:cNvPr id="25" name="Graphic 24">
            <a:extLst>
              <a:ext uri="{FF2B5EF4-FFF2-40B4-BE49-F238E27FC236}">
                <a16:creationId xmlns:a16="http://schemas.microsoft.com/office/drawing/2014/main" id="{4D38B079-F5DD-4009-89DF-EA03C978391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658112" y="33611"/>
            <a:ext cx="2019300" cy="2019300"/>
          </a:xfrm>
          <a:prstGeom prst="rect">
            <a:avLst/>
          </a:prstGeom>
        </p:spPr>
      </p:pic>
      <p:sp>
        <p:nvSpPr>
          <p:cNvPr id="5" name="TextBox 4">
            <a:hlinkClick r:id="rId12" action="ppaction://hlinksldjump"/>
            <a:extLst>
              <a:ext uri="{FF2B5EF4-FFF2-40B4-BE49-F238E27FC236}">
                <a16:creationId xmlns:a16="http://schemas.microsoft.com/office/drawing/2014/main" id="{2E8CDF12-746F-4BC8-BE24-FBF3F1E5BCEE}"/>
              </a:ext>
            </a:extLst>
          </p:cNvPr>
          <p:cNvSpPr txBox="1"/>
          <p:nvPr/>
        </p:nvSpPr>
        <p:spPr>
          <a:xfrm>
            <a:off x="6236095" y="6259256"/>
            <a:ext cx="633891" cy="306467"/>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Done?</a:t>
            </a:r>
          </a:p>
        </p:txBody>
      </p:sp>
      <p:sp>
        <p:nvSpPr>
          <p:cNvPr id="6" name="TextBox 5">
            <a:hlinkClick r:id="rId13" action="ppaction://hlinksldjump"/>
            <a:extLst>
              <a:ext uri="{FF2B5EF4-FFF2-40B4-BE49-F238E27FC236}">
                <a16:creationId xmlns:a16="http://schemas.microsoft.com/office/drawing/2014/main" id="{79FF6B73-114E-4678-A9E5-12EC3EA08A89}"/>
              </a:ext>
            </a:extLst>
          </p:cNvPr>
          <p:cNvSpPr txBox="1"/>
          <p:nvPr/>
        </p:nvSpPr>
        <p:spPr>
          <a:xfrm>
            <a:off x="2349397" y="6259257"/>
            <a:ext cx="1656055" cy="306467"/>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E7E6E6"/>
                </a:solidFill>
                <a:effectLst/>
                <a:uLnTx/>
                <a:uFillTx/>
                <a:latin typeface="Berlin Sans FB Demi" panose="020E0802020502020306" pitchFamily="34" charset="0"/>
                <a:ea typeface="+mn-ea"/>
                <a:cs typeface="+mn-cs"/>
              </a:rPr>
              <a:t>Save another species?</a:t>
            </a:r>
          </a:p>
        </p:txBody>
      </p:sp>
    </p:spTree>
    <p:extLst>
      <p:ext uri="{BB962C8B-B14F-4D97-AF65-F5344CB8AC3E}">
        <p14:creationId xmlns:p14="http://schemas.microsoft.com/office/powerpoint/2010/main" val="15084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B8A5-98FB-46FE-A600-586542F1A6B6}"/>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Congratulations</a:t>
            </a:r>
          </a:p>
        </p:txBody>
      </p:sp>
      <p:grpSp>
        <p:nvGrpSpPr>
          <p:cNvPr id="3" name="Group 2">
            <a:extLst>
              <a:ext uri="{FF2B5EF4-FFF2-40B4-BE49-F238E27FC236}">
                <a16:creationId xmlns:a16="http://schemas.microsoft.com/office/drawing/2014/main" id="{16C1787A-BAAA-4C82-9F29-01BACDD29F8F}"/>
              </a:ext>
            </a:extLst>
          </p:cNvPr>
          <p:cNvGrpSpPr/>
          <p:nvPr/>
        </p:nvGrpSpPr>
        <p:grpSpPr>
          <a:xfrm>
            <a:off x="2982896" y="2566232"/>
            <a:ext cx="6471821" cy="1340528"/>
            <a:chOff x="3524435" y="2823099"/>
            <a:chExt cx="6471821" cy="1340528"/>
          </a:xfrm>
        </p:grpSpPr>
        <p:sp>
          <p:nvSpPr>
            <p:cNvPr id="4" name="TextBox 3">
              <a:extLst>
                <a:ext uri="{FF2B5EF4-FFF2-40B4-BE49-F238E27FC236}">
                  <a16:creationId xmlns:a16="http://schemas.microsoft.com/office/drawing/2014/main" id="{EE6ED221-13F2-4BDE-B4C9-97D232301B2F}"/>
                </a:ext>
              </a:extLst>
            </p:cNvPr>
            <p:cNvSpPr txBox="1"/>
            <p:nvPr/>
          </p:nvSpPr>
          <p:spPr>
            <a:xfrm>
              <a:off x="3524435" y="2823099"/>
              <a:ext cx="6471821" cy="1340528"/>
            </a:xfrm>
            <a:prstGeom prst="rect">
              <a:avLst/>
            </a:prstGeom>
            <a:solidFill>
              <a:schemeClr val="tx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51815C80-40BE-4E6F-B2F7-EAF6B3B52243}"/>
                </a:ext>
              </a:extLst>
            </p:cNvPr>
            <p:cNvSpPr txBox="1"/>
            <p:nvPr/>
          </p:nvSpPr>
          <p:spPr>
            <a:xfrm>
              <a:off x="5243200" y="2980945"/>
              <a:ext cx="4480714" cy="954107"/>
            </a:xfrm>
            <a:prstGeom prst="rect">
              <a:avLst/>
            </a:prstGeom>
            <a:noFill/>
          </p:spPr>
          <p:txBody>
            <a:bodyPr wrap="none" rtlCol="0">
              <a:spAutoFit/>
            </a:bodyPr>
            <a:lstStyle/>
            <a:p>
              <a:pPr algn="ctr"/>
              <a:r>
                <a:rPr lang="en-GB" sz="2800" b="1" dirty="0">
                  <a:solidFill>
                    <a:schemeClr val="bg2"/>
                  </a:solidFill>
                  <a:latin typeface="Courier New" panose="02070309020205020404" pitchFamily="49" charset="0"/>
                  <a:cs typeface="Courier New" panose="02070309020205020404" pitchFamily="49" charset="0"/>
                </a:rPr>
                <a:t>YOU</a:t>
              </a:r>
            </a:p>
            <a:p>
              <a:r>
                <a:rPr lang="en-GB" sz="2800" b="1" dirty="0">
                  <a:solidFill>
                    <a:schemeClr val="bg2"/>
                  </a:solidFill>
                  <a:latin typeface="Courier New" panose="02070309020205020404" pitchFamily="49" charset="0"/>
                  <a:cs typeface="Courier New" panose="02070309020205020404" pitchFamily="49" charset="0"/>
                </a:rPr>
                <a:t>Conservation Officer</a:t>
              </a:r>
            </a:p>
          </p:txBody>
        </p:sp>
      </p:grpSp>
      <p:pic>
        <p:nvPicPr>
          <p:cNvPr id="8" name="Graphic 7" descr="Seven small daisies">
            <a:extLst>
              <a:ext uri="{FF2B5EF4-FFF2-40B4-BE49-F238E27FC236}">
                <a16:creationId xmlns:a16="http://schemas.microsoft.com/office/drawing/2014/main" id="{213B994C-7C33-4B7A-A87A-7AAC8049BBF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36527" y="-1185300"/>
            <a:ext cx="9000000" cy="9000000"/>
          </a:xfrm>
          <a:prstGeom prst="rect">
            <a:avLst/>
          </a:prstGeom>
        </p:spPr>
      </p:pic>
      <p:pic>
        <p:nvPicPr>
          <p:cNvPr id="7" name="Picture 2" descr="Picture">
            <a:extLst>
              <a:ext uri="{FF2B5EF4-FFF2-40B4-BE49-F238E27FC236}">
                <a16:creationId xmlns:a16="http://schemas.microsoft.com/office/drawing/2014/main" id="{5224ACB7-2D7E-542F-6067-B28BE62E2DE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72886" y="2636342"/>
            <a:ext cx="1167518" cy="118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44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32" presetClass="emph" presetSubtype="0" repeatCount="3000" fill="hold" nodeType="afterEffect">
                                  <p:stCondLst>
                                    <p:cond delay="0"/>
                                  </p:stCondLst>
                                  <p:childTnLst>
                                    <p:animRot by="120000">
                                      <p:cBhvr>
                                        <p:cTn id="13" dur="100" fill="hold">
                                          <p:stCondLst>
                                            <p:cond delay="0"/>
                                          </p:stCondLst>
                                        </p:cTn>
                                        <p:tgtEl>
                                          <p:spTgt spid="8"/>
                                        </p:tgtEl>
                                        <p:attrNameLst>
                                          <p:attrName>r</p:attrName>
                                        </p:attrNameLst>
                                      </p:cBhvr>
                                    </p:animRot>
                                    <p:animRot by="-240000">
                                      <p:cBhvr>
                                        <p:cTn id="14" dur="200" fill="hold">
                                          <p:stCondLst>
                                            <p:cond delay="200"/>
                                          </p:stCondLst>
                                        </p:cTn>
                                        <p:tgtEl>
                                          <p:spTgt spid="8"/>
                                        </p:tgtEl>
                                        <p:attrNameLst>
                                          <p:attrName>r</p:attrName>
                                        </p:attrNameLst>
                                      </p:cBhvr>
                                    </p:animRot>
                                    <p:animRot by="240000">
                                      <p:cBhvr>
                                        <p:cTn id="15" dur="200" fill="hold">
                                          <p:stCondLst>
                                            <p:cond delay="400"/>
                                          </p:stCondLst>
                                        </p:cTn>
                                        <p:tgtEl>
                                          <p:spTgt spid="8"/>
                                        </p:tgtEl>
                                        <p:attrNameLst>
                                          <p:attrName>r</p:attrName>
                                        </p:attrNameLst>
                                      </p:cBhvr>
                                    </p:animRot>
                                    <p:animRot by="-240000">
                                      <p:cBhvr>
                                        <p:cTn id="16" dur="200" fill="hold">
                                          <p:stCondLst>
                                            <p:cond delay="600"/>
                                          </p:stCondLst>
                                        </p:cTn>
                                        <p:tgtEl>
                                          <p:spTgt spid="8"/>
                                        </p:tgtEl>
                                        <p:attrNameLst>
                                          <p:attrName>r</p:attrName>
                                        </p:attrNameLst>
                                      </p:cBhvr>
                                    </p:animRot>
                                    <p:animRot by="120000">
                                      <p:cBhvr>
                                        <p:cTn id="17" dur="200" fill="hold">
                                          <p:stCondLst>
                                            <p:cond delay="800"/>
                                          </p:stCondLst>
                                        </p:cTn>
                                        <p:tgtEl>
                                          <p:spTgt spid="8"/>
                                        </p:tgtEl>
                                        <p:attrNameLst>
                                          <p:attrName>r</p:attrName>
                                        </p:attrNameLst>
                                      </p:cBhvr>
                                    </p:animRot>
                                  </p:childTnLst>
                                  <p:subTnLst>
                                    <p:set>
                                      <p:cBhvr override="childStyle">
                                        <p:cTn dur="1" fill="hold" display="0" masterRel="sameClick" afterEffect="1">
                                          <p:stCondLst>
                                            <p:cond evt="end" delay="0">
                                              <p:tn val="12"/>
                                            </p:cond>
                                          </p:stCondLst>
                                        </p:cTn>
                                        <p:tgtEl>
                                          <p:spTgt spid="8"/>
                                        </p:tgtEl>
                                        <p:attrNameLst>
                                          <p:attrName>style.visibility</p:attrName>
                                        </p:attrNameLst>
                                      </p:cBhvr>
                                      <p:to>
                                        <p:strVal val="hidden"/>
                                      </p:to>
                                    </p:set>
                                  </p:subTnLst>
                                </p:cTn>
                              </p:par>
                              <p:par>
                                <p:cTn id="18" presetID="26" presetClass="emph" presetSubtype="0" repeatCount="3000" fill="hold" nodeType="withEffect">
                                  <p:stCondLst>
                                    <p:cond delay="0"/>
                                  </p:stCondLst>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ild drawing the earth">
            <a:extLst>
              <a:ext uri="{FF2B5EF4-FFF2-40B4-BE49-F238E27FC236}">
                <a16:creationId xmlns:a16="http://schemas.microsoft.com/office/drawing/2014/main" id="{50661F36-37FF-425B-B18B-591FECAB211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6" name="Oval 5">
            <a:extLst>
              <a:ext uri="{FF2B5EF4-FFF2-40B4-BE49-F238E27FC236}">
                <a16:creationId xmlns:a16="http://schemas.microsoft.com/office/drawing/2014/main" id="{F7127825-B44F-4442-ADE9-9350078A42B3}"/>
              </a:ext>
            </a:extLst>
          </p:cNvPr>
          <p:cNvSpPr/>
          <p:nvPr/>
        </p:nvSpPr>
        <p:spPr>
          <a:xfrm>
            <a:off x="-1172812" y="-1128871"/>
            <a:ext cx="6206490" cy="6261417"/>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CA7F46-1E46-4855-B0CD-5D11033DF2F3}"/>
              </a:ext>
            </a:extLst>
          </p:cNvPr>
          <p:cNvSpPr>
            <a:spLocks noGrp="1"/>
          </p:cNvSpPr>
          <p:nvPr>
            <p:ph type="ctrTitle"/>
          </p:nvPr>
        </p:nvSpPr>
        <p:spPr>
          <a:xfrm>
            <a:off x="-106837" y="123122"/>
            <a:ext cx="5244446" cy="2387600"/>
          </a:xfrm>
        </p:spPr>
        <p:txBody>
          <a:bodyPr>
            <a:normAutofit fontScale="90000"/>
          </a:bodyPr>
          <a:lstStyle/>
          <a:p>
            <a:r>
              <a:rPr lang="en-GB" dirty="0">
                <a:solidFill>
                  <a:schemeClr val="accent6">
                    <a:lumMod val="50000"/>
                  </a:schemeClr>
                </a:solidFill>
                <a:latin typeface="Berlin Sans FB Demi" panose="020E0802020502020306" pitchFamily="34" charset="0"/>
              </a:rPr>
              <a:t>Well done </a:t>
            </a:r>
            <a:r>
              <a:rPr lang="en-GB" dirty="0" err="1">
                <a:solidFill>
                  <a:schemeClr val="accent6">
                    <a:lumMod val="50000"/>
                  </a:schemeClr>
                </a:solidFill>
                <a:latin typeface="Berlin Sans FB Demi" panose="020E0802020502020306" pitchFamily="34" charset="0"/>
              </a:rPr>
              <a:t>Elloughton</a:t>
            </a:r>
            <a:r>
              <a:rPr lang="en-GB" dirty="0">
                <a:solidFill>
                  <a:schemeClr val="accent6">
                    <a:lumMod val="50000"/>
                  </a:schemeClr>
                </a:solidFill>
                <a:latin typeface="Berlin Sans FB Demi" panose="020E0802020502020306" pitchFamily="34" charset="0"/>
              </a:rPr>
              <a:t> Primary School</a:t>
            </a:r>
          </a:p>
        </p:txBody>
      </p:sp>
      <p:sp>
        <p:nvSpPr>
          <p:cNvPr id="3" name="Subtitle 2">
            <a:extLst>
              <a:ext uri="{FF2B5EF4-FFF2-40B4-BE49-F238E27FC236}">
                <a16:creationId xmlns:a16="http://schemas.microsoft.com/office/drawing/2014/main" id="{5144A965-2680-4579-A460-B635019CABC6}"/>
              </a:ext>
            </a:extLst>
          </p:cNvPr>
          <p:cNvSpPr>
            <a:spLocks noGrp="1"/>
          </p:cNvSpPr>
          <p:nvPr>
            <p:ph type="subTitle" idx="1"/>
          </p:nvPr>
        </p:nvSpPr>
        <p:spPr>
          <a:xfrm>
            <a:off x="194820" y="3013606"/>
            <a:ext cx="4641132" cy="1655762"/>
          </a:xfrm>
        </p:spPr>
        <p:txBody>
          <a:bodyPr/>
          <a:lstStyle/>
          <a:p>
            <a:r>
              <a:rPr lang="en-GB" dirty="0">
                <a:solidFill>
                  <a:schemeClr val="accent6">
                    <a:lumMod val="50000"/>
                  </a:schemeClr>
                </a:solidFill>
                <a:latin typeface="Berlin Sans FB Demi" panose="020E0802020502020306" pitchFamily="34" charset="0"/>
              </a:rPr>
              <a:t>Wildlife has a great future in your hands</a:t>
            </a:r>
          </a:p>
        </p:txBody>
      </p:sp>
    </p:spTree>
    <p:extLst>
      <p:ext uri="{BB962C8B-B14F-4D97-AF65-F5344CB8AC3E}">
        <p14:creationId xmlns:p14="http://schemas.microsoft.com/office/powerpoint/2010/main" val="339072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F28B-7F33-4C15-8E86-E6B11C95F181}"/>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What do zoos do?</a:t>
            </a:r>
          </a:p>
        </p:txBody>
      </p:sp>
      <p:grpSp>
        <p:nvGrpSpPr>
          <p:cNvPr id="28" name="Group 27">
            <a:extLst>
              <a:ext uri="{FF2B5EF4-FFF2-40B4-BE49-F238E27FC236}">
                <a16:creationId xmlns:a16="http://schemas.microsoft.com/office/drawing/2014/main" id="{08D7B97D-4B87-4B94-AD0C-F1F5F114E7C1}"/>
              </a:ext>
            </a:extLst>
          </p:cNvPr>
          <p:cNvGrpSpPr/>
          <p:nvPr/>
        </p:nvGrpSpPr>
        <p:grpSpPr>
          <a:xfrm>
            <a:off x="270868" y="93522"/>
            <a:ext cx="11800357" cy="6677407"/>
            <a:chOff x="270868" y="93522"/>
            <a:chExt cx="11800357" cy="6677407"/>
          </a:xfrm>
        </p:grpSpPr>
        <p:sp>
          <p:nvSpPr>
            <p:cNvPr id="24" name="TextBox 23">
              <a:extLst>
                <a:ext uri="{FF2B5EF4-FFF2-40B4-BE49-F238E27FC236}">
                  <a16:creationId xmlns:a16="http://schemas.microsoft.com/office/drawing/2014/main" id="{949C63F8-0152-458D-8F1C-5431A62973BC}"/>
                </a:ext>
              </a:extLst>
            </p:cNvPr>
            <p:cNvSpPr txBox="1"/>
            <p:nvPr/>
          </p:nvSpPr>
          <p:spPr>
            <a:xfrm>
              <a:off x="270868" y="4873430"/>
              <a:ext cx="5727997" cy="1021556"/>
            </a:xfrm>
            <a:prstGeom prst="roundRect">
              <a:avLst/>
            </a:prstGeom>
            <a:solidFill>
              <a:schemeClr val="accent6">
                <a:lumMod val="50000"/>
              </a:schemeClr>
            </a:solidFill>
          </p:spPr>
          <p:txBody>
            <a:bodyPr wrap="square" rtlCol="0">
              <a:spAutoFit/>
            </a:bodyPr>
            <a:lstStyle/>
            <a:p>
              <a:pPr algn="ctr"/>
              <a:r>
                <a:rPr lang="en-GB" sz="5400" dirty="0">
                  <a:solidFill>
                    <a:schemeClr val="bg2"/>
                  </a:solidFill>
                  <a:latin typeface="Berlin Sans FB Demi" panose="020E0802020502020306" pitchFamily="34" charset="0"/>
                </a:rPr>
                <a:t>CONSERVATION</a:t>
              </a:r>
            </a:p>
          </p:txBody>
        </p:sp>
        <p:pic>
          <p:nvPicPr>
            <p:cNvPr id="7" name="Picture 6" descr="A nursing buffalo calf">
              <a:extLst>
                <a:ext uri="{FF2B5EF4-FFF2-40B4-BE49-F238E27FC236}">
                  <a16:creationId xmlns:a16="http://schemas.microsoft.com/office/drawing/2014/main" id="{AA72B70C-C5FA-4D14-8249-0D6D8CF670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70565" y="93522"/>
              <a:ext cx="2700660" cy="1686172"/>
            </a:xfrm>
            <a:prstGeom prst="rect">
              <a:avLst/>
            </a:prstGeom>
          </p:spPr>
        </p:pic>
        <p:pic>
          <p:nvPicPr>
            <p:cNvPr id="25" name="Picture 24" descr="Antelope on top of a sand dune">
              <a:extLst>
                <a:ext uri="{FF2B5EF4-FFF2-40B4-BE49-F238E27FC236}">
                  <a16:creationId xmlns:a16="http://schemas.microsoft.com/office/drawing/2014/main" id="{681677BD-3D21-4439-AF8B-00ACB3C44E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73676" y="95153"/>
              <a:ext cx="2704621" cy="1686172"/>
            </a:xfrm>
            <a:prstGeom prst="rect">
              <a:avLst/>
            </a:prstGeom>
          </p:spPr>
        </p:pic>
        <p:pic>
          <p:nvPicPr>
            <p:cNvPr id="2050" name="Picture 2">
              <a:extLst>
                <a:ext uri="{FF2B5EF4-FFF2-40B4-BE49-F238E27FC236}">
                  <a16:creationId xmlns:a16="http://schemas.microsoft.com/office/drawing/2014/main" id="{1C059BE7-9A2A-4974-A901-C648A7AD3A2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573676" y="1893523"/>
              <a:ext cx="2698651" cy="1686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FF4C8F-CA6C-4BD9-8F85-A95EE3BA86E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9371570" y="1883398"/>
              <a:ext cx="2698651" cy="16861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ZSL scientists releasing dormice into ‘soft-release’ cages in the Yorkshire Dales National Park">
              <a:extLst>
                <a:ext uri="{FF2B5EF4-FFF2-40B4-BE49-F238E27FC236}">
                  <a16:creationId xmlns:a16="http://schemas.microsoft.com/office/drawing/2014/main" id="{10FAFA3E-F23C-4C27-A960-A73776F7263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574680" y="3681768"/>
              <a:ext cx="5495541" cy="30891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82A7E48-896A-4E92-9448-030FAFF657B9}"/>
              </a:ext>
            </a:extLst>
          </p:cNvPr>
          <p:cNvGrpSpPr/>
          <p:nvPr/>
        </p:nvGrpSpPr>
        <p:grpSpPr>
          <a:xfrm>
            <a:off x="270869" y="1688153"/>
            <a:ext cx="5727996" cy="1314842"/>
            <a:chOff x="270869" y="1688153"/>
            <a:chExt cx="5727996" cy="1314842"/>
          </a:xfrm>
        </p:grpSpPr>
        <p:sp>
          <p:nvSpPr>
            <p:cNvPr id="21" name="TextBox 20">
              <a:extLst>
                <a:ext uri="{FF2B5EF4-FFF2-40B4-BE49-F238E27FC236}">
                  <a16:creationId xmlns:a16="http://schemas.microsoft.com/office/drawing/2014/main" id="{5192DF95-854A-4E89-82B1-E44D6E030BBA}"/>
                </a:ext>
              </a:extLst>
            </p:cNvPr>
            <p:cNvSpPr txBox="1"/>
            <p:nvPr/>
          </p:nvSpPr>
          <p:spPr>
            <a:xfrm>
              <a:off x="2256393" y="1688153"/>
              <a:ext cx="3742472" cy="1021556"/>
            </a:xfrm>
            <a:prstGeom prst="roundRect">
              <a:avLst/>
            </a:prstGeom>
            <a:solidFill>
              <a:schemeClr val="accent6">
                <a:lumMod val="50000"/>
              </a:schemeClr>
            </a:solidFill>
          </p:spPr>
          <p:txBody>
            <a:bodyPr wrap="square" rtlCol="0">
              <a:spAutoFit/>
            </a:bodyPr>
            <a:lstStyle/>
            <a:p>
              <a:pPr algn="ctr"/>
              <a:r>
                <a:rPr lang="en-GB" sz="5400" dirty="0">
                  <a:solidFill>
                    <a:schemeClr val="bg2"/>
                  </a:solidFill>
                  <a:latin typeface="Berlin Sans FB Demi" panose="020E0802020502020306" pitchFamily="34" charset="0"/>
                </a:rPr>
                <a:t>EDUCATE</a:t>
              </a:r>
            </a:p>
          </p:txBody>
        </p:sp>
        <p:pic>
          <p:nvPicPr>
            <p:cNvPr id="29" name="Picture 28" descr="A person watching a polar bear swimming in an aquarium">
              <a:extLst>
                <a:ext uri="{FF2B5EF4-FFF2-40B4-BE49-F238E27FC236}">
                  <a16:creationId xmlns:a16="http://schemas.microsoft.com/office/drawing/2014/main" id="{EA691C15-04E6-4B9D-9514-AC509E93BFC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70869" y="1701333"/>
              <a:ext cx="1893256" cy="1301662"/>
            </a:xfrm>
            <a:prstGeom prst="rect">
              <a:avLst/>
            </a:prstGeom>
          </p:spPr>
        </p:pic>
      </p:grpSp>
      <p:grpSp>
        <p:nvGrpSpPr>
          <p:cNvPr id="26" name="Group 25">
            <a:extLst>
              <a:ext uri="{FF2B5EF4-FFF2-40B4-BE49-F238E27FC236}">
                <a16:creationId xmlns:a16="http://schemas.microsoft.com/office/drawing/2014/main" id="{D8F06287-1371-4138-A020-D0DAD37D2189}"/>
              </a:ext>
            </a:extLst>
          </p:cNvPr>
          <p:cNvGrpSpPr/>
          <p:nvPr/>
        </p:nvGrpSpPr>
        <p:grpSpPr>
          <a:xfrm>
            <a:off x="270869" y="3286997"/>
            <a:ext cx="5738045" cy="1303200"/>
            <a:chOff x="270869" y="3235349"/>
            <a:chExt cx="5738045" cy="1303200"/>
          </a:xfrm>
        </p:grpSpPr>
        <p:sp>
          <p:nvSpPr>
            <p:cNvPr id="20" name="TextBox 19">
              <a:extLst>
                <a:ext uri="{FF2B5EF4-FFF2-40B4-BE49-F238E27FC236}">
                  <a16:creationId xmlns:a16="http://schemas.microsoft.com/office/drawing/2014/main" id="{9F795720-BC39-4933-9FFC-558611C4AF68}"/>
                </a:ext>
              </a:extLst>
            </p:cNvPr>
            <p:cNvSpPr txBox="1"/>
            <p:nvPr/>
          </p:nvSpPr>
          <p:spPr>
            <a:xfrm>
              <a:off x="2266442" y="3427249"/>
              <a:ext cx="3742472" cy="1021556"/>
            </a:xfrm>
            <a:prstGeom prst="roundRect">
              <a:avLst/>
            </a:prstGeom>
            <a:solidFill>
              <a:schemeClr val="accent6">
                <a:lumMod val="50000"/>
              </a:schemeClr>
            </a:solidFill>
          </p:spPr>
          <p:txBody>
            <a:bodyPr wrap="square" rtlCol="0">
              <a:spAutoFit/>
            </a:bodyPr>
            <a:lstStyle/>
            <a:p>
              <a:pPr algn="ctr"/>
              <a:r>
                <a:rPr lang="en-GB" sz="5400" dirty="0">
                  <a:solidFill>
                    <a:schemeClr val="bg2"/>
                  </a:solidFill>
                  <a:latin typeface="Berlin Sans FB Demi" panose="020E0802020502020306" pitchFamily="34" charset="0"/>
                </a:rPr>
                <a:t>RESEARCH</a:t>
              </a:r>
            </a:p>
          </p:txBody>
        </p:sp>
        <p:pic>
          <p:nvPicPr>
            <p:cNvPr id="30" name="Picture 29" descr="Red panda face">
              <a:extLst>
                <a:ext uri="{FF2B5EF4-FFF2-40B4-BE49-F238E27FC236}">
                  <a16:creationId xmlns:a16="http://schemas.microsoft.com/office/drawing/2014/main" id="{F3FB9879-79BB-4337-9E07-95DBC2E2F2C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70869" y="3235349"/>
              <a:ext cx="1893256" cy="1303200"/>
            </a:xfrm>
            <a:prstGeom prst="rect">
              <a:avLst/>
            </a:prstGeom>
          </p:spPr>
        </p:pic>
      </p:grpSp>
    </p:spTree>
    <p:extLst>
      <p:ext uri="{BB962C8B-B14F-4D97-AF65-F5344CB8AC3E}">
        <p14:creationId xmlns:p14="http://schemas.microsoft.com/office/powerpoint/2010/main" val="1784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21B3C1-C2AD-0421-E343-6BD7C8564FC1}"/>
              </a:ext>
            </a:extLst>
          </p:cNvPr>
          <p:cNvSpPr/>
          <p:nvPr/>
        </p:nvSpPr>
        <p:spPr>
          <a:xfrm>
            <a:off x="1630363" y="4728670"/>
            <a:ext cx="2926208" cy="540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33E96D47-2D08-4511-B250-1C252AEF46B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auto">
          <a:xfrm>
            <a:off x="4172001" y="555625"/>
            <a:ext cx="3095180" cy="4126907"/>
          </a:xfrm>
          <a:prstGeom prst="rect">
            <a:avLst/>
          </a:prstGeom>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7D9E129-2BFA-4FD1-B649-88D43802CC7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7311233" y="555625"/>
            <a:ext cx="3247230" cy="2597125"/>
          </a:xfrm>
          <a:prstGeom prst="rect">
            <a:avLst/>
          </a:prstGeom>
        </p:spPr>
      </p:pic>
      <p:pic>
        <p:nvPicPr>
          <p:cNvPr id="14" name="Picture 13">
            <a:extLst>
              <a:ext uri="{FF2B5EF4-FFF2-40B4-BE49-F238E27FC236}">
                <a16:creationId xmlns:a16="http://schemas.microsoft.com/office/drawing/2014/main" id="{3A697B5E-F689-4CF7-BDDE-A7407B61A475}"/>
              </a:ext>
            </a:extLst>
          </p:cNvPr>
          <p:cNvPicPr>
            <a:picLocks noChangeAspect="1"/>
          </p:cNvPicPr>
          <p:nvPr/>
        </p:nvPicPr>
        <p:blipFill>
          <a:blip r:embed="rId4" cstate="print">
            <a:extLst>
              <a:ext uri="{28A0092B-C50C-407E-A947-70E740481C1C}">
                <a14:useLocalDpi xmlns:a14="http://schemas.microsoft.com/office/drawing/2010/main"/>
              </a:ext>
            </a:extLst>
          </a:blip>
          <a:srcRect r="-467"/>
          <a:stretch/>
        </p:blipFill>
        <p:spPr>
          <a:xfrm>
            <a:off x="7311232" y="3222296"/>
            <a:ext cx="3247231" cy="2046772"/>
          </a:xfrm>
          <a:prstGeom prst="rect">
            <a:avLst/>
          </a:prstGeom>
        </p:spPr>
      </p:pic>
      <p:sp>
        <p:nvSpPr>
          <p:cNvPr id="2" name="Title 1">
            <a:extLst>
              <a:ext uri="{FF2B5EF4-FFF2-40B4-BE49-F238E27FC236}">
                <a16:creationId xmlns:a16="http://schemas.microsoft.com/office/drawing/2014/main" id="{60E4534D-851B-4FCA-AD1A-6AFA52909661}"/>
              </a:ext>
            </a:extLst>
          </p:cNvPr>
          <p:cNvSpPr>
            <a:spLocks noGrp="1"/>
          </p:cNvSpPr>
          <p:nvPr>
            <p:ph type="title"/>
          </p:nvPr>
        </p:nvSpPr>
        <p:spPr>
          <a:xfrm>
            <a:off x="838200" y="5739975"/>
            <a:ext cx="10515600" cy="942664"/>
          </a:xfrm>
        </p:spPr>
        <p:txBody>
          <a:bodyPr>
            <a:normAutofit/>
          </a:bodyPr>
          <a:lstStyle/>
          <a:p>
            <a:pPr algn="ctr"/>
            <a:r>
              <a:rPr lang="en-GB" sz="5200" dirty="0">
                <a:solidFill>
                  <a:schemeClr val="accent6">
                    <a:lumMod val="50000"/>
                  </a:schemeClr>
                </a:solidFill>
                <a:latin typeface="Berlin Sans FB Demi" panose="020E0802020502020306" pitchFamily="34" charset="0"/>
              </a:rPr>
              <a:t>Now I am a scientist</a:t>
            </a:r>
          </a:p>
        </p:txBody>
      </p:sp>
      <p:pic>
        <p:nvPicPr>
          <p:cNvPr id="13" name="Picture Placeholder 10">
            <a:extLst>
              <a:ext uri="{FF2B5EF4-FFF2-40B4-BE49-F238E27FC236}">
                <a16:creationId xmlns:a16="http://schemas.microsoft.com/office/drawing/2014/main" id="{D1B281BC-3479-4B97-B048-3A192027478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630363" y="2474952"/>
            <a:ext cx="2497586" cy="2207580"/>
          </a:xfrm>
          <a:prstGeom prst="rect">
            <a:avLst/>
          </a:prstGeom>
        </p:spPr>
      </p:pic>
      <p:pic>
        <p:nvPicPr>
          <p:cNvPr id="15" name="Picture 6">
            <a:extLst>
              <a:ext uri="{FF2B5EF4-FFF2-40B4-BE49-F238E27FC236}">
                <a16:creationId xmlns:a16="http://schemas.microsoft.com/office/drawing/2014/main" id="{4FF4A74B-7375-4593-B319-6A88FDC0344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630363" y="555625"/>
            <a:ext cx="2497586" cy="1873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0DC94F-77E4-5B0E-241D-B123CF8D934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1630363" y="4758814"/>
            <a:ext cx="2926208" cy="4674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text on a black background&#10;&#10;Description automatically generated">
            <a:extLst>
              <a:ext uri="{FF2B5EF4-FFF2-40B4-BE49-F238E27FC236}">
                <a16:creationId xmlns:a16="http://schemas.microsoft.com/office/drawing/2014/main" id="{53B1EF6D-3B66-E923-84D4-1666B15BFBEF}"/>
              </a:ext>
            </a:extLst>
          </p:cNvPr>
          <p:cNvPicPr>
            <a:picLocks noChangeAspect="1"/>
          </p:cNvPicPr>
          <p:nvPr/>
        </p:nvPicPr>
        <p:blipFill>
          <a:blip r:embed="rId8" cstate="print">
            <a:clrChange>
              <a:clrFrom>
                <a:srgbClr val="000000">
                  <a:alpha val="0"/>
                </a:srgbClr>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181359" y="4728670"/>
            <a:ext cx="1085822" cy="540398"/>
          </a:xfrm>
          <a:prstGeom prst="rect">
            <a:avLst/>
          </a:prstGeom>
        </p:spPr>
      </p:pic>
      <p:pic>
        <p:nvPicPr>
          <p:cNvPr id="5" name="Picture 4" descr="EvoHull (@EvoHull) / X">
            <a:extLst>
              <a:ext uri="{FF2B5EF4-FFF2-40B4-BE49-F238E27FC236}">
                <a16:creationId xmlns:a16="http://schemas.microsoft.com/office/drawing/2014/main" id="{7D7ADA05-427E-F605-ACCC-DED5872D46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96910" y="4728670"/>
            <a:ext cx="540398" cy="5403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About">
            <a:extLst>
              <a:ext uri="{FF2B5EF4-FFF2-40B4-BE49-F238E27FC236}">
                <a16:creationId xmlns:a16="http://schemas.microsoft.com/office/drawing/2014/main" id="{051AE0AF-53ED-FAC8-CD16-8F5BDA89984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600622" y="4728670"/>
            <a:ext cx="967770" cy="54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8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F845-88B4-45A8-BC63-11EC3A5814F5}"/>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What is Conservation?</a:t>
            </a:r>
          </a:p>
        </p:txBody>
      </p:sp>
      <p:sp>
        <p:nvSpPr>
          <p:cNvPr id="5" name="Content Placeholder 4">
            <a:extLst>
              <a:ext uri="{FF2B5EF4-FFF2-40B4-BE49-F238E27FC236}">
                <a16:creationId xmlns:a16="http://schemas.microsoft.com/office/drawing/2014/main" id="{3F0C88B4-26CF-45C6-9147-3EF237AD6FF8}"/>
              </a:ext>
            </a:extLst>
          </p:cNvPr>
          <p:cNvSpPr>
            <a:spLocks noGrp="1"/>
          </p:cNvSpPr>
          <p:nvPr>
            <p:ph sz="half" idx="1"/>
          </p:nvPr>
        </p:nvSpPr>
        <p:spPr>
          <a:xfrm>
            <a:off x="838200" y="1974549"/>
            <a:ext cx="5464946" cy="4053490"/>
          </a:xfrm>
        </p:spPr>
        <p:txBody>
          <a:bodyPr>
            <a:normAutofit fontScale="92500"/>
          </a:bodyPr>
          <a:lstStyle/>
          <a:p>
            <a:r>
              <a:rPr lang="en-GB" dirty="0">
                <a:solidFill>
                  <a:schemeClr val="accent6">
                    <a:lumMod val="50000"/>
                  </a:schemeClr>
                </a:solidFill>
                <a:latin typeface="Berlin Sans FB" panose="020E0602020502020306" pitchFamily="34" charset="0"/>
              </a:rPr>
              <a:t>Protecting species from extinction</a:t>
            </a:r>
          </a:p>
          <a:p>
            <a:r>
              <a:rPr lang="en-GB" dirty="0">
                <a:solidFill>
                  <a:schemeClr val="accent6">
                    <a:lumMod val="50000"/>
                  </a:schemeClr>
                </a:solidFill>
                <a:latin typeface="Berlin Sans FB" panose="020E0602020502020306" pitchFamily="34" charset="0"/>
              </a:rPr>
              <a:t>Looking after their homes</a:t>
            </a:r>
          </a:p>
          <a:p>
            <a:r>
              <a:rPr lang="en-GB" dirty="0">
                <a:solidFill>
                  <a:schemeClr val="accent6">
                    <a:lumMod val="50000"/>
                  </a:schemeClr>
                </a:solidFill>
                <a:latin typeface="Berlin Sans FB" panose="020E0602020502020306" pitchFamily="34" charset="0"/>
              </a:rPr>
              <a:t>Protecting biodiversity = variety in life from tiny fungi to the blue whale, from a puddle to a mountain</a:t>
            </a:r>
          </a:p>
          <a:p>
            <a:pPr marL="0" indent="0">
              <a:buNone/>
            </a:pPr>
            <a:endParaRPr lang="en-GB" i="1" dirty="0">
              <a:solidFill>
                <a:schemeClr val="accent6">
                  <a:lumMod val="50000"/>
                </a:schemeClr>
              </a:solidFill>
              <a:latin typeface="Berlin Sans FB" panose="020E0602020502020306" pitchFamily="34" charset="0"/>
            </a:endParaRPr>
          </a:p>
          <a:p>
            <a:pPr marL="0" indent="0">
              <a:buNone/>
            </a:pPr>
            <a:r>
              <a:rPr lang="en-GB" i="1" dirty="0">
                <a:solidFill>
                  <a:schemeClr val="accent6">
                    <a:lumMod val="50000"/>
                  </a:schemeClr>
                </a:solidFill>
                <a:latin typeface="Berlin Sans FB" panose="020E0602020502020306" pitchFamily="34" charset="0"/>
              </a:rPr>
              <a:t>Conservation of 30-50% of Earth is required to maintain a healthy planet. </a:t>
            </a:r>
          </a:p>
          <a:p>
            <a:pPr marL="0" indent="0" algn="r">
              <a:buNone/>
            </a:pPr>
            <a:r>
              <a:rPr lang="en-GB" dirty="0">
                <a:solidFill>
                  <a:schemeClr val="accent6">
                    <a:lumMod val="50000"/>
                  </a:schemeClr>
                </a:solidFill>
                <a:latin typeface="Berlin Sans FB" panose="020E0602020502020306" pitchFamily="34" charset="0"/>
              </a:rPr>
              <a:t>IPCC 6</a:t>
            </a:r>
            <a:r>
              <a:rPr lang="en-GB" baseline="30000" dirty="0">
                <a:solidFill>
                  <a:schemeClr val="accent6">
                    <a:lumMod val="50000"/>
                  </a:schemeClr>
                </a:solidFill>
                <a:latin typeface="Berlin Sans FB" panose="020E0602020502020306" pitchFamily="34" charset="0"/>
              </a:rPr>
              <a:t>th</a:t>
            </a:r>
            <a:r>
              <a:rPr lang="en-GB" dirty="0">
                <a:solidFill>
                  <a:schemeClr val="accent6">
                    <a:lumMod val="50000"/>
                  </a:schemeClr>
                </a:solidFill>
                <a:latin typeface="Berlin Sans FB" panose="020E0602020502020306" pitchFamily="34" charset="0"/>
              </a:rPr>
              <a:t> Report</a:t>
            </a:r>
          </a:p>
        </p:txBody>
      </p:sp>
      <p:pic>
        <p:nvPicPr>
          <p:cNvPr id="7" name="Content Placeholder 6" descr="Globe from outer space">
            <a:extLst>
              <a:ext uri="{FF2B5EF4-FFF2-40B4-BE49-F238E27FC236}">
                <a16:creationId xmlns:a16="http://schemas.microsoft.com/office/drawing/2014/main" id="{94C10CEE-CF74-408F-B8F7-B784DAF9F42A}"/>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a:ext>
            </a:extLst>
          </a:blip>
          <a:srcRect/>
          <a:stretch/>
        </p:blipFill>
        <p:spPr>
          <a:xfrm>
            <a:off x="6439326" y="1974549"/>
            <a:ext cx="4647347" cy="4053489"/>
          </a:xfrm>
          <a:prstGeom prst="rect">
            <a:avLst/>
          </a:prstGeom>
        </p:spPr>
      </p:pic>
    </p:spTree>
    <p:extLst>
      <p:ext uri="{BB962C8B-B14F-4D97-AF65-F5344CB8AC3E}">
        <p14:creationId xmlns:p14="http://schemas.microsoft.com/office/powerpoint/2010/main" val="25545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534D-851B-4FCA-AD1A-6AFA52909661}"/>
              </a:ext>
            </a:extLst>
          </p:cNvPr>
          <p:cNvSpPr>
            <a:spLocks noGrp="1"/>
          </p:cNvSpPr>
          <p:nvPr>
            <p:ph type="title"/>
          </p:nvPr>
        </p:nvSpPr>
        <p:spPr/>
        <p:txBody>
          <a:bodyPr/>
          <a:lstStyle/>
          <a:p>
            <a:r>
              <a:rPr lang="en-GB" dirty="0">
                <a:solidFill>
                  <a:schemeClr val="accent6">
                    <a:lumMod val="50000"/>
                  </a:schemeClr>
                </a:solidFill>
                <a:latin typeface="Berlin Sans FB Demi" panose="020E0802020502020306" pitchFamily="34" charset="0"/>
              </a:rPr>
              <a:t>How do we do it?</a:t>
            </a:r>
          </a:p>
        </p:txBody>
      </p:sp>
      <p:sp>
        <p:nvSpPr>
          <p:cNvPr id="3" name="TextBox 2">
            <a:extLst>
              <a:ext uri="{FF2B5EF4-FFF2-40B4-BE49-F238E27FC236}">
                <a16:creationId xmlns:a16="http://schemas.microsoft.com/office/drawing/2014/main" id="{D4288CFC-7952-4892-9A2E-EE41578F4B1F}"/>
              </a:ext>
            </a:extLst>
          </p:cNvPr>
          <p:cNvSpPr txBox="1"/>
          <p:nvPr/>
        </p:nvSpPr>
        <p:spPr>
          <a:xfrm>
            <a:off x="1071580" y="3749336"/>
            <a:ext cx="2432349"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monitor / survey</a:t>
            </a:r>
          </a:p>
        </p:txBody>
      </p:sp>
      <p:sp>
        <p:nvSpPr>
          <p:cNvPr id="5" name="TextBox 4">
            <a:extLst>
              <a:ext uri="{FF2B5EF4-FFF2-40B4-BE49-F238E27FC236}">
                <a16:creationId xmlns:a16="http://schemas.microsoft.com/office/drawing/2014/main" id="{5D2437E9-521E-4C7A-98FA-D8D5C60C085F}"/>
              </a:ext>
            </a:extLst>
          </p:cNvPr>
          <p:cNvSpPr txBox="1"/>
          <p:nvPr/>
        </p:nvSpPr>
        <p:spPr>
          <a:xfrm>
            <a:off x="2142502" y="6244645"/>
            <a:ext cx="6109168"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conservation breeding, moving, reintroduction</a:t>
            </a:r>
          </a:p>
        </p:txBody>
      </p:sp>
      <p:sp>
        <p:nvSpPr>
          <p:cNvPr id="6" name="TextBox 5">
            <a:extLst>
              <a:ext uri="{FF2B5EF4-FFF2-40B4-BE49-F238E27FC236}">
                <a16:creationId xmlns:a16="http://schemas.microsoft.com/office/drawing/2014/main" id="{2340FCB5-65C9-476F-80CC-DFEA6DB14907}"/>
              </a:ext>
            </a:extLst>
          </p:cNvPr>
          <p:cNvSpPr txBox="1"/>
          <p:nvPr/>
        </p:nvSpPr>
        <p:spPr>
          <a:xfrm>
            <a:off x="5446207" y="4294780"/>
            <a:ext cx="6245099"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prevent wildlife crime (e.g. pet trade, trophies &amp; medicine)</a:t>
            </a:r>
          </a:p>
        </p:txBody>
      </p:sp>
      <p:sp>
        <p:nvSpPr>
          <p:cNvPr id="7" name="TextBox 6">
            <a:extLst>
              <a:ext uri="{FF2B5EF4-FFF2-40B4-BE49-F238E27FC236}">
                <a16:creationId xmlns:a16="http://schemas.microsoft.com/office/drawing/2014/main" id="{F2B50027-4455-4352-90A8-BF36B7E6F432}"/>
              </a:ext>
            </a:extLst>
          </p:cNvPr>
          <p:cNvSpPr txBox="1"/>
          <p:nvPr/>
        </p:nvSpPr>
        <p:spPr>
          <a:xfrm>
            <a:off x="1071580" y="4280357"/>
            <a:ext cx="3972416"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create &amp; manage protected area</a:t>
            </a:r>
          </a:p>
        </p:txBody>
      </p:sp>
      <p:sp>
        <p:nvSpPr>
          <p:cNvPr id="8" name="TextBox 7">
            <a:extLst>
              <a:ext uri="{FF2B5EF4-FFF2-40B4-BE49-F238E27FC236}">
                <a16:creationId xmlns:a16="http://schemas.microsoft.com/office/drawing/2014/main" id="{209960E9-A3FF-46F2-957E-F3B9ECB4BA9F}"/>
              </a:ext>
            </a:extLst>
          </p:cNvPr>
          <p:cNvSpPr txBox="1"/>
          <p:nvPr/>
        </p:nvSpPr>
        <p:spPr>
          <a:xfrm>
            <a:off x="4780056" y="4761175"/>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wildlife rangers</a:t>
            </a:r>
          </a:p>
        </p:txBody>
      </p:sp>
      <p:sp>
        <p:nvSpPr>
          <p:cNvPr id="10" name="TextBox 9">
            <a:extLst>
              <a:ext uri="{FF2B5EF4-FFF2-40B4-BE49-F238E27FC236}">
                <a16:creationId xmlns:a16="http://schemas.microsoft.com/office/drawing/2014/main" id="{319EF18E-7642-4F29-A9BC-D746109A06EF}"/>
              </a:ext>
            </a:extLst>
          </p:cNvPr>
          <p:cNvSpPr txBox="1"/>
          <p:nvPr/>
        </p:nvSpPr>
        <p:spPr>
          <a:xfrm>
            <a:off x="4640241" y="3771173"/>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work with humans</a:t>
            </a:r>
          </a:p>
        </p:txBody>
      </p:sp>
      <p:sp>
        <p:nvSpPr>
          <p:cNvPr id="11" name="TextBox 10">
            <a:extLst>
              <a:ext uri="{FF2B5EF4-FFF2-40B4-BE49-F238E27FC236}">
                <a16:creationId xmlns:a16="http://schemas.microsoft.com/office/drawing/2014/main" id="{0F4FCDE2-1E60-4C25-A04D-311741671B6A}"/>
              </a:ext>
            </a:extLst>
          </p:cNvPr>
          <p:cNvSpPr txBox="1"/>
          <p:nvPr/>
        </p:nvSpPr>
        <p:spPr>
          <a:xfrm>
            <a:off x="5956185" y="5247965"/>
            <a:ext cx="574765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protect farm animals from predators and disease</a:t>
            </a:r>
          </a:p>
        </p:txBody>
      </p:sp>
      <p:sp>
        <p:nvSpPr>
          <p:cNvPr id="12" name="TextBox 11">
            <a:extLst>
              <a:ext uri="{FF2B5EF4-FFF2-40B4-BE49-F238E27FC236}">
                <a16:creationId xmlns:a16="http://schemas.microsoft.com/office/drawing/2014/main" id="{CD170C90-8038-4919-9E69-B0EC0F68BCBE}"/>
              </a:ext>
            </a:extLst>
          </p:cNvPr>
          <p:cNvSpPr txBox="1"/>
          <p:nvPr/>
        </p:nvSpPr>
        <p:spPr>
          <a:xfrm>
            <a:off x="6962483" y="5759483"/>
            <a:ext cx="4741359"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protect food plants from herbivores</a:t>
            </a:r>
          </a:p>
        </p:txBody>
      </p:sp>
      <p:sp>
        <p:nvSpPr>
          <p:cNvPr id="13" name="TextBox 12">
            <a:extLst>
              <a:ext uri="{FF2B5EF4-FFF2-40B4-BE49-F238E27FC236}">
                <a16:creationId xmlns:a16="http://schemas.microsoft.com/office/drawing/2014/main" id="{E458B126-3146-464B-AEE2-6167BDE0B15C}"/>
              </a:ext>
            </a:extLst>
          </p:cNvPr>
          <p:cNvSpPr txBox="1"/>
          <p:nvPr/>
        </p:nvSpPr>
        <p:spPr>
          <a:xfrm>
            <a:off x="1071579" y="5355940"/>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reforestation</a:t>
            </a:r>
          </a:p>
        </p:txBody>
      </p:sp>
      <p:sp>
        <p:nvSpPr>
          <p:cNvPr id="14" name="TextBox 13">
            <a:extLst>
              <a:ext uri="{FF2B5EF4-FFF2-40B4-BE49-F238E27FC236}">
                <a16:creationId xmlns:a16="http://schemas.microsoft.com/office/drawing/2014/main" id="{C4500A4A-D567-4BD1-8EB3-2C6939FD46D0}"/>
              </a:ext>
            </a:extLst>
          </p:cNvPr>
          <p:cNvSpPr txBox="1"/>
          <p:nvPr/>
        </p:nvSpPr>
        <p:spPr>
          <a:xfrm>
            <a:off x="1071580" y="4811378"/>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clearing up pollution</a:t>
            </a:r>
          </a:p>
        </p:txBody>
      </p:sp>
      <p:sp>
        <p:nvSpPr>
          <p:cNvPr id="15" name="TextBox 14">
            <a:extLst>
              <a:ext uri="{FF2B5EF4-FFF2-40B4-BE49-F238E27FC236}">
                <a16:creationId xmlns:a16="http://schemas.microsoft.com/office/drawing/2014/main" id="{AEA592A1-D672-457E-9E34-770E507484FE}"/>
              </a:ext>
            </a:extLst>
          </p:cNvPr>
          <p:cNvSpPr txBox="1"/>
          <p:nvPr/>
        </p:nvSpPr>
        <p:spPr>
          <a:xfrm>
            <a:off x="9059419" y="3749335"/>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limit hunting/fishing</a:t>
            </a:r>
          </a:p>
        </p:txBody>
      </p:sp>
      <p:sp>
        <p:nvSpPr>
          <p:cNvPr id="17" name="TextBox 16">
            <a:extLst>
              <a:ext uri="{FF2B5EF4-FFF2-40B4-BE49-F238E27FC236}">
                <a16:creationId xmlns:a16="http://schemas.microsoft.com/office/drawing/2014/main" id="{93E3531F-F962-4D1F-9308-FE35D05F3409}"/>
              </a:ext>
            </a:extLst>
          </p:cNvPr>
          <p:cNvSpPr txBox="1"/>
          <p:nvPr/>
        </p:nvSpPr>
        <p:spPr>
          <a:xfrm>
            <a:off x="838200" y="1633737"/>
            <a:ext cx="4102405" cy="584775"/>
          </a:xfrm>
          <a:prstGeom prst="rect">
            <a:avLst/>
          </a:prstGeom>
          <a:noFill/>
        </p:spPr>
        <p:txBody>
          <a:bodyPr wrap="none" rtlCol="0">
            <a:spAutoFit/>
          </a:bodyPr>
          <a:lstStyle/>
          <a:p>
            <a:r>
              <a:rPr lang="en-GB" sz="3200" dirty="0">
                <a:solidFill>
                  <a:schemeClr val="accent6">
                    <a:lumMod val="50000"/>
                  </a:schemeClr>
                </a:solidFill>
                <a:latin typeface="Berlin Sans FB" panose="020E0602020502020306" pitchFamily="34" charset="0"/>
              </a:rPr>
              <a:t>Understand the threats</a:t>
            </a:r>
          </a:p>
        </p:txBody>
      </p:sp>
      <p:sp>
        <p:nvSpPr>
          <p:cNvPr id="19" name="TextBox 18">
            <a:extLst>
              <a:ext uri="{FF2B5EF4-FFF2-40B4-BE49-F238E27FC236}">
                <a16:creationId xmlns:a16="http://schemas.microsoft.com/office/drawing/2014/main" id="{1CDF531A-08A2-4514-8BAD-2B9D3F956F5A}"/>
              </a:ext>
            </a:extLst>
          </p:cNvPr>
          <p:cNvSpPr txBox="1"/>
          <p:nvPr/>
        </p:nvSpPr>
        <p:spPr>
          <a:xfrm>
            <a:off x="868159" y="3097708"/>
            <a:ext cx="6094324" cy="523220"/>
          </a:xfrm>
          <a:prstGeom prst="rect">
            <a:avLst/>
          </a:prstGeom>
          <a:noFill/>
        </p:spPr>
        <p:txBody>
          <a:bodyPr wrap="square">
            <a:spAutoFit/>
          </a:bodyPr>
          <a:lstStyle/>
          <a:p>
            <a:r>
              <a:rPr lang="en-GB" sz="2800" dirty="0">
                <a:solidFill>
                  <a:schemeClr val="accent6">
                    <a:lumMod val="50000"/>
                  </a:schemeClr>
                </a:solidFill>
                <a:latin typeface="Berlin Sans FB" panose="020E0602020502020306" pitchFamily="34" charset="0"/>
              </a:rPr>
              <a:t>Choose the best solutions</a:t>
            </a:r>
          </a:p>
        </p:txBody>
      </p:sp>
      <p:sp>
        <p:nvSpPr>
          <p:cNvPr id="20" name="TextBox 19">
            <a:extLst>
              <a:ext uri="{FF2B5EF4-FFF2-40B4-BE49-F238E27FC236}">
                <a16:creationId xmlns:a16="http://schemas.microsoft.com/office/drawing/2014/main" id="{9472160C-20E5-4BBA-AE24-DD6F153DADCF}"/>
              </a:ext>
            </a:extLst>
          </p:cNvPr>
          <p:cNvSpPr txBox="1"/>
          <p:nvPr/>
        </p:nvSpPr>
        <p:spPr>
          <a:xfrm>
            <a:off x="1283434" y="2365572"/>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nowhere to live</a:t>
            </a:r>
          </a:p>
        </p:txBody>
      </p:sp>
      <p:sp>
        <p:nvSpPr>
          <p:cNvPr id="21" name="TextBox 20">
            <a:extLst>
              <a:ext uri="{FF2B5EF4-FFF2-40B4-BE49-F238E27FC236}">
                <a16:creationId xmlns:a16="http://schemas.microsoft.com/office/drawing/2014/main" id="{90D8709D-1B90-40D0-8D91-3D358E15B7EC}"/>
              </a:ext>
            </a:extLst>
          </p:cNvPr>
          <p:cNvSpPr txBox="1"/>
          <p:nvPr/>
        </p:nvSpPr>
        <p:spPr>
          <a:xfrm>
            <a:off x="4640241" y="2363209"/>
            <a:ext cx="2631887"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invasive species</a:t>
            </a:r>
          </a:p>
        </p:txBody>
      </p:sp>
      <p:sp>
        <p:nvSpPr>
          <p:cNvPr id="22" name="TextBox 21">
            <a:extLst>
              <a:ext uri="{FF2B5EF4-FFF2-40B4-BE49-F238E27FC236}">
                <a16:creationId xmlns:a16="http://schemas.microsoft.com/office/drawing/2014/main" id="{306C6F86-0C3B-42F0-9E93-984E6E77601E}"/>
              </a:ext>
            </a:extLst>
          </p:cNvPr>
          <p:cNvSpPr txBox="1"/>
          <p:nvPr/>
        </p:nvSpPr>
        <p:spPr>
          <a:xfrm>
            <a:off x="7974072" y="2353161"/>
            <a:ext cx="3109259" cy="408623"/>
          </a:xfrm>
          <a:prstGeom prst="roundRect">
            <a:avLst/>
          </a:prstGeom>
          <a:solidFill>
            <a:schemeClr val="accent6">
              <a:lumMod val="50000"/>
            </a:schemeClr>
          </a:solidFill>
        </p:spPr>
        <p:txBody>
          <a:bodyPr wrap="square" rtlCol="0">
            <a:spAutoFit/>
          </a:bodyPr>
          <a:lstStyle/>
          <a:p>
            <a:pPr algn="ctr"/>
            <a:r>
              <a:rPr lang="en-GB" dirty="0">
                <a:solidFill>
                  <a:schemeClr val="bg2"/>
                </a:solidFill>
                <a:latin typeface="Berlin Sans FB Demi" panose="020E0802020502020306" pitchFamily="34" charset="0"/>
              </a:rPr>
              <a:t>cause problems for humans</a:t>
            </a:r>
          </a:p>
        </p:txBody>
      </p:sp>
    </p:spTree>
    <p:extLst>
      <p:ext uri="{BB962C8B-B14F-4D97-AF65-F5344CB8AC3E}">
        <p14:creationId xmlns:p14="http://schemas.microsoft.com/office/powerpoint/2010/main" val="41124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7" grpId="0"/>
      <p:bldP spid="19" grpId="0"/>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1073-9ECE-4291-A981-916CD71A8F49}"/>
              </a:ext>
            </a:extLst>
          </p:cNvPr>
          <p:cNvSpPr>
            <a:spLocks noGrp="1"/>
          </p:cNvSpPr>
          <p:nvPr>
            <p:ph type="title"/>
          </p:nvPr>
        </p:nvSpPr>
        <p:spPr>
          <a:xfrm>
            <a:off x="687280" y="600614"/>
            <a:ext cx="10515600" cy="1104483"/>
          </a:xfrm>
        </p:spPr>
        <p:txBody>
          <a:bodyPr anchor="t"/>
          <a:lstStyle/>
          <a:p>
            <a:r>
              <a:rPr lang="en-GB" dirty="0">
                <a:solidFill>
                  <a:schemeClr val="accent6">
                    <a:lumMod val="50000"/>
                  </a:schemeClr>
                </a:solidFill>
                <a:latin typeface="Berlin Sans FB Demi" panose="020E0802020502020306" pitchFamily="34" charset="0"/>
              </a:rPr>
              <a:t>Now it’s up to you…</a:t>
            </a:r>
          </a:p>
        </p:txBody>
      </p:sp>
      <p:sp>
        <p:nvSpPr>
          <p:cNvPr id="3" name="Text Placeholder 2">
            <a:extLst>
              <a:ext uri="{FF2B5EF4-FFF2-40B4-BE49-F238E27FC236}">
                <a16:creationId xmlns:a16="http://schemas.microsoft.com/office/drawing/2014/main" id="{0438B1F3-36C7-4E80-8CD3-F19B32CFB44F}"/>
              </a:ext>
            </a:extLst>
          </p:cNvPr>
          <p:cNvSpPr>
            <a:spLocks noGrp="1"/>
          </p:cNvSpPr>
          <p:nvPr>
            <p:ph type="body" idx="1"/>
          </p:nvPr>
        </p:nvSpPr>
        <p:spPr>
          <a:xfrm>
            <a:off x="1249101" y="5200949"/>
            <a:ext cx="10515600" cy="1500187"/>
          </a:xfrm>
        </p:spPr>
        <p:txBody>
          <a:bodyPr>
            <a:normAutofit/>
          </a:bodyPr>
          <a:lstStyle/>
          <a:p>
            <a:pPr algn="r"/>
            <a:r>
              <a:rPr lang="en-GB" sz="4400" dirty="0">
                <a:solidFill>
                  <a:schemeClr val="accent6">
                    <a:lumMod val="50000"/>
                  </a:schemeClr>
                </a:solidFill>
                <a:latin typeface="Berlin Sans FB Demi" panose="020E0802020502020306" pitchFamily="34" charset="0"/>
              </a:rPr>
              <a:t>…to become a Conservation Officer</a:t>
            </a:r>
          </a:p>
        </p:txBody>
      </p:sp>
      <p:grpSp>
        <p:nvGrpSpPr>
          <p:cNvPr id="6" name="Group 5">
            <a:extLst>
              <a:ext uri="{FF2B5EF4-FFF2-40B4-BE49-F238E27FC236}">
                <a16:creationId xmlns:a16="http://schemas.microsoft.com/office/drawing/2014/main" id="{43CD19DF-956C-46F1-AB84-A654699F2572}"/>
              </a:ext>
            </a:extLst>
          </p:cNvPr>
          <p:cNvGrpSpPr/>
          <p:nvPr/>
        </p:nvGrpSpPr>
        <p:grpSpPr>
          <a:xfrm>
            <a:off x="2982896" y="2566232"/>
            <a:ext cx="6471821" cy="1340528"/>
            <a:chOff x="3524435" y="2823099"/>
            <a:chExt cx="6471821" cy="1340528"/>
          </a:xfrm>
        </p:grpSpPr>
        <p:sp>
          <p:nvSpPr>
            <p:cNvPr id="4" name="TextBox 3">
              <a:extLst>
                <a:ext uri="{FF2B5EF4-FFF2-40B4-BE49-F238E27FC236}">
                  <a16:creationId xmlns:a16="http://schemas.microsoft.com/office/drawing/2014/main" id="{8536EA87-F3E2-49D5-86EB-891601E14C85}"/>
                </a:ext>
              </a:extLst>
            </p:cNvPr>
            <p:cNvSpPr txBox="1"/>
            <p:nvPr/>
          </p:nvSpPr>
          <p:spPr>
            <a:xfrm>
              <a:off x="3524435" y="2823099"/>
              <a:ext cx="6471821" cy="1340528"/>
            </a:xfrm>
            <a:prstGeom prst="rect">
              <a:avLst/>
            </a:prstGeom>
            <a:solidFill>
              <a:schemeClr val="tx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D2E5BD8A-3AE1-4F8C-9B5A-B08C16A1BDD6}"/>
                </a:ext>
              </a:extLst>
            </p:cNvPr>
            <p:cNvSpPr txBox="1"/>
            <p:nvPr/>
          </p:nvSpPr>
          <p:spPr>
            <a:xfrm>
              <a:off x="5243200" y="2980945"/>
              <a:ext cx="4480714" cy="954107"/>
            </a:xfrm>
            <a:prstGeom prst="rect">
              <a:avLst/>
            </a:prstGeom>
            <a:noFill/>
          </p:spPr>
          <p:txBody>
            <a:bodyPr wrap="none" rtlCol="0">
              <a:spAutoFit/>
            </a:bodyPr>
            <a:lstStyle/>
            <a:p>
              <a:pPr algn="ctr"/>
              <a:r>
                <a:rPr lang="en-GB" sz="2800" b="1" dirty="0">
                  <a:solidFill>
                    <a:schemeClr val="bg2"/>
                  </a:solidFill>
                  <a:latin typeface="Courier New" panose="02070309020205020404" pitchFamily="49" charset="0"/>
                  <a:cs typeface="Courier New" panose="02070309020205020404" pitchFamily="49" charset="0"/>
                </a:rPr>
                <a:t>YOU</a:t>
              </a:r>
            </a:p>
            <a:p>
              <a:r>
                <a:rPr lang="en-GB" sz="2800" b="1" dirty="0">
                  <a:solidFill>
                    <a:schemeClr val="bg2"/>
                  </a:solidFill>
                  <a:latin typeface="Courier New" panose="02070309020205020404" pitchFamily="49" charset="0"/>
                  <a:cs typeface="Courier New" panose="02070309020205020404" pitchFamily="49" charset="0"/>
                </a:rPr>
                <a:t>Conservation Officer</a:t>
              </a:r>
            </a:p>
          </p:txBody>
        </p:sp>
      </p:grpSp>
      <p:pic>
        <p:nvPicPr>
          <p:cNvPr id="1026" name="Picture 2" descr="Picture">
            <a:extLst>
              <a:ext uri="{FF2B5EF4-FFF2-40B4-BE49-F238E27FC236}">
                <a16:creationId xmlns:a16="http://schemas.microsoft.com/office/drawing/2014/main" id="{D649D9DA-4993-AAB2-4732-54BF49D4F49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72886" y="2636342"/>
            <a:ext cx="1167518" cy="118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2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1073-9ECE-4291-A981-916CD71A8F49}"/>
              </a:ext>
            </a:extLst>
          </p:cNvPr>
          <p:cNvSpPr>
            <a:spLocks noGrp="1"/>
          </p:cNvSpPr>
          <p:nvPr>
            <p:ph type="title"/>
          </p:nvPr>
        </p:nvSpPr>
        <p:spPr/>
        <p:txBody>
          <a:bodyPr anchor="t"/>
          <a:lstStyle/>
          <a:p>
            <a:r>
              <a:rPr lang="en-GB" dirty="0">
                <a:solidFill>
                  <a:schemeClr val="accent6">
                    <a:lumMod val="50000"/>
                  </a:schemeClr>
                </a:solidFill>
                <a:latin typeface="Berlin Sans FB Demi" panose="020E0802020502020306" pitchFamily="34" charset="0"/>
              </a:rPr>
              <a:t>Pick a species…</a:t>
            </a:r>
          </a:p>
        </p:txBody>
      </p:sp>
      <p:grpSp>
        <p:nvGrpSpPr>
          <p:cNvPr id="11" name="Group 10">
            <a:extLst>
              <a:ext uri="{FF2B5EF4-FFF2-40B4-BE49-F238E27FC236}">
                <a16:creationId xmlns:a16="http://schemas.microsoft.com/office/drawing/2014/main" id="{209DC86B-2ED2-47DD-997E-673496A28D84}"/>
              </a:ext>
            </a:extLst>
          </p:cNvPr>
          <p:cNvGrpSpPr/>
          <p:nvPr/>
        </p:nvGrpSpPr>
        <p:grpSpPr>
          <a:xfrm>
            <a:off x="7754484" y="3135949"/>
            <a:ext cx="4286791" cy="1501902"/>
            <a:chOff x="7754484" y="2945359"/>
            <a:chExt cx="4286791" cy="1501902"/>
          </a:xfrm>
        </p:grpSpPr>
        <p:pic>
          <p:nvPicPr>
            <p:cNvPr id="17" name="Picture 2" descr="White-clawed Crayfish">
              <a:hlinkClick r:id="rId2" action="ppaction://hlinksldjump"/>
              <a:extLst>
                <a:ext uri="{FF2B5EF4-FFF2-40B4-BE49-F238E27FC236}">
                  <a16:creationId xmlns:a16="http://schemas.microsoft.com/office/drawing/2014/main" id="{D7738962-98A1-41F3-A3FE-4CEAA883CE2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132093" y="2945359"/>
              <a:ext cx="2909182" cy="15019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2" action="ppaction://hlinksldjump"/>
              <a:extLst>
                <a:ext uri="{FF2B5EF4-FFF2-40B4-BE49-F238E27FC236}">
                  <a16:creationId xmlns:a16="http://schemas.microsoft.com/office/drawing/2014/main" id="{CE7F6A14-0568-4B23-BDDD-F964E5B6060A}"/>
                </a:ext>
              </a:extLst>
            </p:cNvPr>
            <p:cNvSpPr txBox="1"/>
            <p:nvPr/>
          </p:nvSpPr>
          <p:spPr>
            <a:xfrm>
              <a:off x="7754484" y="3048294"/>
              <a:ext cx="1858490" cy="715089"/>
            </a:xfrm>
            <a:prstGeom prst="roundRect">
              <a:avLst/>
            </a:prstGeom>
            <a:solidFill>
              <a:schemeClr val="accent6">
                <a:lumMod val="50000"/>
              </a:schemeClr>
            </a:solidFill>
          </p:spPr>
          <p:txBody>
            <a:bodyPr wrap="none" rtlCol="0">
              <a:spAutoFit/>
            </a:bodyPr>
            <a:lstStyle/>
            <a:p>
              <a:r>
                <a:rPr lang="en-GB" sz="3600" dirty="0">
                  <a:solidFill>
                    <a:schemeClr val="bg2"/>
                  </a:solidFill>
                  <a:latin typeface="Berlin Sans FB Demi" panose="020E0802020502020306" pitchFamily="34" charset="0"/>
                </a:rPr>
                <a:t>crayfish</a:t>
              </a:r>
            </a:p>
          </p:txBody>
        </p:sp>
      </p:grpSp>
      <p:sp>
        <p:nvSpPr>
          <p:cNvPr id="18" name="TextBox 17">
            <a:hlinkClick r:id="rId4" action="ppaction://hlinksldjump"/>
            <a:extLst>
              <a:ext uri="{FF2B5EF4-FFF2-40B4-BE49-F238E27FC236}">
                <a16:creationId xmlns:a16="http://schemas.microsoft.com/office/drawing/2014/main" id="{660DC3A6-31CE-426D-A85B-FF84BEA2F2E9}"/>
              </a:ext>
            </a:extLst>
          </p:cNvPr>
          <p:cNvSpPr txBox="1"/>
          <p:nvPr/>
        </p:nvSpPr>
        <p:spPr>
          <a:xfrm>
            <a:off x="10416711" y="5990228"/>
            <a:ext cx="1500511" cy="715089"/>
          </a:xfrm>
          <a:prstGeom prst="roundRect">
            <a:avLst/>
          </a:prstGeom>
          <a:solidFill>
            <a:schemeClr val="accent6">
              <a:lumMod val="50000"/>
            </a:schemeClr>
          </a:solidFill>
          <a:ln w="76200">
            <a:solidFill>
              <a:schemeClr val="bg1"/>
            </a:solidFill>
          </a:ln>
          <a:effectLst>
            <a:outerShdw blurRad="63500" sx="102000" sy="102000" algn="ctr" rotWithShape="0">
              <a:prstClr val="black">
                <a:alpha val="40000"/>
              </a:prstClr>
            </a:outerShdw>
          </a:effectLst>
        </p:spPr>
        <p:txBody>
          <a:bodyPr wrap="none" rtlCol="0">
            <a:spAutoFit/>
          </a:bodyPr>
          <a:lstStyle/>
          <a:p>
            <a:r>
              <a:rPr lang="en-GB" sz="3600" dirty="0">
                <a:solidFill>
                  <a:schemeClr val="bg2"/>
                </a:solidFill>
                <a:latin typeface="Berlin Sans FB Demi" panose="020E0802020502020306" pitchFamily="34" charset="0"/>
              </a:rPr>
              <a:t>Done?</a:t>
            </a:r>
          </a:p>
        </p:txBody>
      </p:sp>
      <p:grpSp>
        <p:nvGrpSpPr>
          <p:cNvPr id="19" name="Group 18">
            <a:extLst>
              <a:ext uri="{FF2B5EF4-FFF2-40B4-BE49-F238E27FC236}">
                <a16:creationId xmlns:a16="http://schemas.microsoft.com/office/drawing/2014/main" id="{8CA3EDE3-ED40-43F5-B731-2AA667CC7F50}"/>
              </a:ext>
            </a:extLst>
          </p:cNvPr>
          <p:cNvGrpSpPr/>
          <p:nvPr/>
        </p:nvGrpSpPr>
        <p:grpSpPr>
          <a:xfrm>
            <a:off x="132574" y="1266480"/>
            <a:ext cx="7185645" cy="1818140"/>
            <a:chOff x="263274" y="3405839"/>
            <a:chExt cx="7185645" cy="1818140"/>
          </a:xfrm>
        </p:grpSpPr>
        <p:pic>
          <p:nvPicPr>
            <p:cNvPr id="20" name="Picture 19" descr="A saola&#10;&#10;Description automatically generated with low confidence">
              <a:hlinkClick r:id="rId5" action="ppaction://hlinksldjump"/>
              <a:extLst>
                <a:ext uri="{FF2B5EF4-FFF2-40B4-BE49-F238E27FC236}">
                  <a16:creationId xmlns:a16="http://schemas.microsoft.com/office/drawing/2014/main" id="{1CB50AEF-2577-4523-B51C-991AB0149E34}"/>
                </a:ext>
              </a:extLst>
            </p:cNvPr>
            <p:cNvPicPr>
              <a:picLocks noChangeAspect="1"/>
            </p:cNvPicPr>
            <p:nvPr/>
          </p:nvPicPr>
          <p:blipFill>
            <a:blip r:embed="rId6">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5024733" y="3405839"/>
              <a:ext cx="2424186" cy="1818140"/>
            </a:xfrm>
            <a:prstGeom prst="rect">
              <a:avLst/>
            </a:prstGeom>
          </p:spPr>
        </p:pic>
        <p:sp>
          <p:nvSpPr>
            <p:cNvPr id="16" name="TextBox 15">
              <a:hlinkClick r:id="rId5" action="ppaction://hlinksldjump"/>
              <a:extLst>
                <a:ext uri="{FF2B5EF4-FFF2-40B4-BE49-F238E27FC236}">
                  <a16:creationId xmlns:a16="http://schemas.microsoft.com/office/drawing/2014/main" id="{D4A799DC-648D-4D0D-8FB5-F74D7FF2967C}"/>
                </a:ext>
              </a:extLst>
            </p:cNvPr>
            <p:cNvSpPr txBox="1"/>
            <p:nvPr/>
          </p:nvSpPr>
          <p:spPr>
            <a:xfrm>
              <a:off x="263274" y="3534733"/>
              <a:ext cx="5652147" cy="715089"/>
            </a:xfrm>
            <a:prstGeom prst="roundRect">
              <a:avLst/>
            </a:prstGeom>
            <a:solidFill>
              <a:schemeClr val="accent6">
                <a:lumMod val="50000"/>
              </a:schemeClr>
            </a:solidFill>
          </p:spPr>
          <p:txBody>
            <a:bodyPr wrap="none" rtlCol="0">
              <a:spAutoFit/>
            </a:bodyPr>
            <a:lstStyle/>
            <a:p>
              <a:r>
                <a:rPr lang="en-GB" sz="3600" dirty="0" err="1">
                  <a:solidFill>
                    <a:schemeClr val="bg2"/>
                  </a:solidFill>
                  <a:latin typeface="Berlin Sans FB Demi" panose="020E0802020502020306" pitchFamily="34" charset="0"/>
                </a:rPr>
                <a:t>saola</a:t>
              </a:r>
              <a:r>
                <a:rPr lang="en-GB" sz="3600" dirty="0">
                  <a:solidFill>
                    <a:schemeClr val="bg2"/>
                  </a:solidFill>
                  <a:latin typeface="Berlin Sans FB Demi" panose="020E0802020502020306" pitchFamily="34" charset="0"/>
                </a:rPr>
                <a:t> (aka Asian unicorn!)</a:t>
              </a:r>
            </a:p>
          </p:txBody>
        </p:sp>
      </p:grpSp>
      <p:grpSp>
        <p:nvGrpSpPr>
          <p:cNvPr id="23" name="Group 22">
            <a:extLst>
              <a:ext uri="{FF2B5EF4-FFF2-40B4-BE49-F238E27FC236}">
                <a16:creationId xmlns:a16="http://schemas.microsoft.com/office/drawing/2014/main" id="{B9AC78A5-0EA3-44AA-B9C5-A2B4AB793A6D}"/>
              </a:ext>
            </a:extLst>
          </p:cNvPr>
          <p:cNvGrpSpPr/>
          <p:nvPr/>
        </p:nvGrpSpPr>
        <p:grpSpPr>
          <a:xfrm>
            <a:off x="1223461" y="2660412"/>
            <a:ext cx="5287356" cy="1980637"/>
            <a:chOff x="150725" y="1214944"/>
            <a:chExt cx="5287356" cy="1980637"/>
          </a:xfrm>
        </p:grpSpPr>
        <p:pic>
          <p:nvPicPr>
            <p:cNvPr id="22" name="Picture 21" descr="A snow leopard&#10;&#10;Description automatically generated with low confidence">
              <a:hlinkClick r:id="rId8" action="ppaction://hlinksldjump"/>
              <a:extLst>
                <a:ext uri="{FF2B5EF4-FFF2-40B4-BE49-F238E27FC236}">
                  <a16:creationId xmlns:a16="http://schemas.microsoft.com/office/drawing/2014/main" id="{9D1DA1CE-923B-4AEF-8BE0-6AA048FEDB6B}"/>
                </a:ext>
              </a:extLst>
            </p:cNvPr>
            <p:cNvPicPr>
              <a:picLocks noChangeAspect="1"/>
            </p:cNvPicPr>
            <p:nvPr/>
          </p:nvPicPr>
          <p:blipFill>
            <a:blip r:embed="rId9" cstate="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150725" y="1214944"/>
              <a:ext cx="2970955" cy="1980637"/>
            </a:xfrm>
            <a:prstGeom prst="rect">
              <a:avLst/>
            </a:prstGeom>
          </p:spPr>
        </p:pic>
        <p:sp>
          <p:nvSpPr>
            <p:cNvPr id="9" name="TextBox 8">
              <a:hlinkClick r:id="rId8" action="ppaction://hlinksldjump"/>
              <a:extLst>
                <a:ext uri="{FF2B5EF4-FFF2-40B4-BE49-F238E27FC236}">
                  <a16:creationId xmlns:a16="http://schemas.microsoft.com/office/drawing/2014/main" id="{72E0AD3C-16CA-4CD8-BE09-4C88FE30C6A1}"/>
                </a:ext>
              </a:extLst>
            </p:cNvPr>
            <p:cNvSpPr txBox="1"/>
            <p:nvPr/>
          </p:nvSpPr>
          <p:spPr>
            <a:xfrm>
              <a:off x="2467126" y="2040147"/>
              <a:ext cx="2970955" cy="715089"/>
            </a:xfrm>
            <a:prstGeom prst="roundRect">
              <a:avLst/>
            </a:prstGeom>
            <a:solidFill>
              <a:schemeClr val="accent6">
                <a:lumMod val="50000"/>
              </a:schemeClr>
            </a:solidFill>
          </p:spPr>
          <p:txBody>
            <a:bodyPr wrap="none" rtlCol="0">
              <a:spAutoFit/>
            </a:bodyPr>
            <a:lstStyle/>
            <a:p>
              <a:r>
                <a:rPr lang="en-GB" sz="3600" dirty="0">
                  <a:solidFill>
                    <a:schemeClr val="bg2"/>
                  </a:solidFill>
                  <a:latin typeface="Berlin Sans FB Demi" panose="020E0802020502020306" pitchFamily="34" charset="0"/>
                </a:rPr>
                <a:t>snow leopard</a:t>
              </a:r>
            </a:p>
          </p:txBody>
        </p:sp>
      </p:grpSp>
      <p:grpSp>
        <p:nvGrpSpPr>
          <p:cNvPr id="24" name="Group 23">
            <a:extLst>
              <a:ext uri="{FF2B5EF4-FFF2-40B4-BE49-F238E27FC236}">
                <a16:creationId xmlns:a16="http://schemas.microsoft.com/office/drawing/2014/main" id="{829D5A28-869D-4E4D-962E-2110D37FB988}"/>
              </a:ext>
            </a:extLst>
          </p:cNvPr>
          <p:cNvGrpSpPr/>
          <p:nvPr/>
        </p:nvGrpSpPr>
        <p:grpSpPr>
          <a:xfrm>
            <a:off x="274778" y="4801988"/>
            <a:ext cx="3755120" cy="1818140"/>
            <a:chOff x="236696" y="4887177"/>
            <a:chExt cx="3755120" cy="1818140"/>
          </a:xfrm>
        </p:grpSpPr>
        <p:pic>
          <p:nvPicPr>
            <p:cNvPr id="25" name="Picture 4">
              <a:hlinkClick r:id="rId11" action="ppaction://hlinksldjump"/>
              <a:extLst>
                <a:ext uri="{FF2B5EF4-FFF2-40B4-BE49-F238E27FC236}">
                  <a16:creationId xmlns:a16="http://schemas.microsoft.com/office/drawing/2014/main" id="{E9414AD1-5896-41E5-BE52-9C1C35B254F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36696" y="4887177"/>
              <a:ext cx="2459553" cy="18181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13" action="ppaction://hlinksldjump"/>
              <a:extLst>
                <a:ext uri="{FF2B5EF4-FFF2-40B4-BE49-F238E27FC236}">
                  <a16:creationId xmlns:a16="http://schemas.microsoft.com/office/drawing/2014/main" id="{C735325D-52E6-4DF8-882E-8E70DD7DF5B5}"/>
                </a:ext>
              </a:extLst>
            </p:cNvPr>
            <p:cNvSpPr txBox="1"/>
            <p:nvPr/>
          </p:nvSpPr>
          <p:spPr>
            <a:xfrm>
              <a:off x="2251543" y="5081158"/>
              <a:ext cx="1740273" cy="715089"/>
            </a:xfrm>
            <a:prstGeom prst="roundRect">
              <a:avLst/>
            </a:prstGeom>
            <a:solidFill>
              <a:schemeClr val="accent6">
                <a:lumMod val="50000"/>
              </a:schemeClr>
            </a:solidFill>
          </p:spPr>
          <p:txBody>
            <a:bodyPr wrap="none" rtlCol="0">
              <a:spAutoFit/>
            </a:bodyPr>
            <a:lstStyle/>
            <a:p>
              <a:r>
                <a:rPr lang="en-GB" sz="3600" dirty="0">
                  <a:solidFill>
                    <a:schemeClr val="bg2"/>
                  </a:solidFill>
                  <a:latin typeface="Berlin Sans FB Demi" panose="020E0802020502020306" pitchFamily="34" charset="0"/>
                </a:rPr>
                <a:t>vulture</a:t>
              </a:r>
            </a:p>
          </p:txBody>
        </p:sp>
      </p:grpSp>
      <p:grpSp>
        <p:nvGrpSpPr>
          <p:cNvPr id="26" name="Group 25">
            <a:extLst>
              <a:ext uri="{FF2B5EF4-FFF2-40B4-BE49-F238E27FC236}">
                <a16:creationId xmlns:a16="http://schemas.microsoft.com/office/drawing/2014/main" id="{78E2B2FC-5E4B-4B63-8698-A5004D169A6B}"/>
              </a:ext>
            </a:extLst>
          </p:cNvPr>
          <p:cNvGrpSpPr/>
          <p:nvPr/>
        </p:nvGrpSpPr>
        <p:grpSpPr>
          <a:xfrm>
            <a:off x="7754484" y="299622"/>
            <a:ext cx="4035581" cy="2189542"/>
            <a:chOff x="7754484" y="299622"/>
            <a:chExt cx="4035581" cy="2189542"/>
          </a:xfrm>
        </p:grpSpPr>
        <p:pic>
          <p:nvPicPr>
            <p:cNvPr id="27" name="Picture 2">
              <a:hlinkClick r:id="rId14" action="ppaction://hlinksldjump"/>
              <a:extLst>
                <a:ext uri="{FF2B5EF4-FFF2-40B4-BE49-F238E27FC236}">
                  <a16:creationId xmlns:a16="http://schemas.microsoft.com/office/drawing/2014/main" id="{64C37DF6-7734-4C8B-B446-0FEE7A09D23D}"/>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870676" y="299622"/>
              <a:ext cx="2919389" cy="2189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14" action="ppaction://hlinksldjump"/>
              <a:extLst>
                <a:ext uri="{FF2B5EF4-FFF2-40B4-BE49-F238E27FC236}">
                  <a16:creationId xmlns:a16="http://schemas.microsoft.com/office/drawing/2014/main" id="{70088772-655A-42A7-B0C5-7F1CEDC60C7F}"/>
                </a:ext>
              </a:extLst>
            </p:cNvPr>
            <p:cNvSpPr txBox="1"/>
            <p:nvPr/>
          </p:nvSpPr>
          <p:spPr>
            <a:xfrm>
              <a:off x="7754484" y="865061"/>
              <a:ext cx="1453984" cy="715089"/>
            </a:xfrm>
            <a:prstGeom prst="roundRect">
              <a:avLst/>
            </a:prstGeom>
            <a:solidFill>
              <a:schemeClr val="accent6">
                <a:lumMod val="50000"/>
              </a:schemeClr>
            </a:solidFill>
          </p:spPr>
          <p:txBody>
            <a:bodyPr wrap="none" rtlCol="0">
              <a:spAutoFit/>
            </a:bodyPr>
            <a:lstStyle/>
            <a:p>
              <a:r>
                <a:rPr lang="en-GB" sz="3600" dirty="0">
                  <a:solidFill>
                    <a:schemeClr val="bg2"/>
                  </a:solidFill>
                  <a:latin typeface="Berlin Sans FB Demi" panose="020E0802020502020306" pitchFamily="34" charset="0"/>
                </a:rPr>
                <a:t>lemur</a:t>
              </a:r>
            </a:p>
          </p:txBody>
        </p:sp>
      </p:grpSp>
      <p:grpSp>
        <p:nvGrpSpPr>
          <p:cNvPr id="28" name="Group 27">
            <a:extLst>
              <a:ext uri="{FF2B5EF4-FFF2-40B4-BE49-F238E27FC236}">
                <a16:creationId xmlns:a16="http://schemas.microsoft.com/office/drawing/2014/main" id="{1DC43977-1145-480E-9A24-A710A940B0AC}"/>
              </a:ext>
            </a:extLst>
          </p:cNvPr>
          <p:cNvGrpSpPr/>
          <p:nvPr/>
        </p:nvGrpSpPr>
        <p:grpSpPr>
          <a:xfrm>
            <a:off x="4951298" y="4641382"/>
            <a:ext cx="3857813" cy="1955902"/>
            <a:chOff x="4951298" y="4641382"/>
            <a:chExt cx="3857813" cy="1955902"/>
          </a:xfrm>
        </p:grpSpPr>
        <p:pic>
          <p:nvPicPr>
            <p:cNvPr id="29" name="Picture 28" descr="turtle hatchling">
              <a:hlinkClick r:id="rId16" action="ppaction://hlinksldjump"/>
              <a:extLst>
                <a:ext uri="{FF2B5EF4-FFF2-40B4-BE49-F238E27FC236}">
                  <a16:creationId xmlns:a16="http://schemas.microsoft.com/office/drawing/2014/main" id="{E4A4232D-7B49-4C55-BCE0-2C7BAD3B6046}"/>
                </a:ext>
              </a:extLst>
            </p:cNvPr>
            <p:cNvPicPr>
              <a:picLocks noChangeAspect="1"/>
            </p:cNvPicPr>
            <p:nvPr/>
          </p:nvPicPr>
          <p:blipFill rotWithShape="1">
            <a:blip r:embed="rId17">
              <a:extLst>
                <a:ext uri="{28A0092B-C50C-407E-A947-70E740481C1C}">
                  <a14:useLocalDpi xmlns:a14="http://schemas.microsoft.com/office/drawing/2010/main"/>
                </a:ext>
                <a:ext uri="{837473B0-CC2E-450A-ABE3-18F120FF3D39}">
                  <a1611:picAttrSrcUrl xmlns:a1611="http://schemas.microsoft.com/office/drawing/2016/11/main" r:id="rId18"/>
                </a:ext>
              </a:extLst>
            </a:blip>
            <a:srcRect/>
            <a:stretch/>
          </p:blipFill>
          <p:spPr>
            <a:xfrm>
              <a:off x="4951298" y="4641382"/>
              <a:ext cx="3082278" cy="1955902"/>
            </a:xfrm>
            <a:prstGeom prst="rect">
              <a:avLst/>
            </a:prstGeom>
          </p:spPr>
        </p:pic>
        <p:sp>
          <p:nvSpPr>
            <p:cNvPr id="15" name="TextBox 14">
              <a:hlinkClick r:id="rId16" action="ppaction://hlinksldjump"/>
              <a:extLst>
                <a:ext uri="{FF2B5EF4-FFF2-40B4-BE49-F238E27FC236}">
                  <a16:creationId xmlns:a16="http://schemas.microsoft.com/office/drawing/2014/main" id="{4583D8BC-07A3-425E-8495-046476912E80}"/>
                </a:ext>
              </a:extLst>
            </p:cNvPr>
            <p:cNvSpPr txBox="1"/>
            <p:nvPr/>
          </p:nvSpPr>
          <p:spPr>
            <a:xfrm>
              <a:off x="7410584" y="4763444"/>
              <a:ext cx="1398527" cy="715089"/>
            </a:xfrm>
            <a:prstGeom prst="roundRect">
              <a:avLst/>
            </a:prstGeom>
            <a:solidFill>
              <a:schemeClr val="accent6">
                <a:lumMod val="50000"/>
              </a:schemeClr>
            </a:solidFill>
          </p:spPr>
          <p:txBody>
            <a:bodyPr wrap="none" rtlCol="0">
              <a:spAutoFit/>
            </a:bodyPr>
            <a:lstStyle/>
            <a:p>
              <a:r>
                <a:rPr lang="en-GB" sz="3600" dirty="0">
                  <a:solidFill>
                    <a:schemeClr val="bg2"/>
                  </a:solidFill>
                  <a:latin typeface="Berlin Sans FB Demi" panose="020E0802020502020306" pitchFamily="34" charset="0"/>
                </a:rPr>
                <a:t>turtle</a:t>
              </a:r>
            </a:p>
          </p:txBody>
        </p:sp>
      </p:grpSp>
    </p:spTree>
    <p:extLst>
      <p:ext uri="{BB962C8B-B14F-4D97-AF65-F5344CB8AC3E}">
        <p14:creationId xmlns:p14="http://schemas.microsoft.com/office/powerpoint/2010/main" val="141862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7301-F119-4541-AA5F-DCEACDDF9B34}"/>
              </a:ext>
            </a:extLst>
          </p:cNvPr>
          <p:cNvSpPr>
            <a:spLocks noGrp="1"/>
          </p:cNvSpPr>
          <p:nvPr>
            <p:ph type="title"/>
          </p:nvPr>
        </p:nvSpPr>
        <p:spPr>
          <a:xfrm>
            <a:off x="838199" y="365125"/>
            <a:ext cx="10096893" cy="1325563"/>
          </a:xfrm>
        </p:spPr>
        <p:txBody>
          <a:bodyPr/>
          <a:lstStyle/>
          <a:p>
            <a:r>
              <a:rPr lang="en-GB" dirty="0" err="1">
                <a:solidFill>
                  <a:schemeClr val="accent6">
                    <a:lumMod val="50000"/>
                  </a:schemeClr>
                </a:solidFill>
                <a:latin typeface="Berlin Sans FB Demi"/>
              </a:rPr>
              <a:t>Saola</a:t>
            </a:r>
            <a:br>
              <a:rPr lang="en-GB" dirty="0">
                <a:solidFill>
                  <a:schemeClr val="accent6">
                    <a:lumMod val="50000"/>
                  </a:schemeClr>
                </a:solidFill>
                <a:latin typeface="Berlin Sans FB Demi"/>
              </a:rPr>
            </a:br>
            <a:r>
              <a:rPr lang="en-GB" dirty="0">
                <a:solidFill>
                  <a:schemeClr val="accent6">
                    <a:lumMod val="50000"/>
                  </a:schemeClr>
                </a:solidFill>
                <a:latin typeface="Berlin Sans FB Demi"/>
              </a:rPr>
              <a:t>Fact File</a:t>
            </a:r>
            <a:endParaRPr lang="en-GB" dirty="0">
              <a:solidFill>
                <a:schemeClr val="accent6">
                  <a:lumMod val="50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8FC7617C-4929-4B79-AC7A-EADAC9AE6852}"/>
              </a:ext>
            </a:extLst>
          </p:cNvPr>
          <p:cNvSpPr>
            <a:spLocks noGrp="1"/>
          </p:cNvSpPr>
          <p:nvPr>
            <p:ph idx="1"/>
          </p:nvPr>
        </p:nvSpPr>
        <p:spPr>
          <a:xfrm>
            <a:off x="321547" y="3205947"/>
            <a:ext cx="8601388" cy="3604585"/>
          </a:xfrm>
        </p:spPr>
        <p:txBody>
          <a:bodyPr>
            <a:normAutofit/>
          </a:bodyPr>
          <a:lstStyle/>
          <a:p>
            <a:r>
              <a:rPr lang="en-GB" dirty="0">
                <a:solidFill>
                  <a:schemeClr val="accent6">
                    <a:lumMod val="50000"/>
                  </a:schemeClr>
                </a:solidFill>
                <a:latin typeface="Berlin Sans FB" panose="020E0602020502020306" pitchFamily="34" charset="0"/>
              </a:rPr>
              <a:t>Discovered only 30 years ago (1992)</a:t>
            </a:r>
          </a:p>
          <a:p>
            <a:r>
              <a:rPr lang="en-GB" dirty="0">
                <a:solidFill>
                  <a:schemeClr val="accent6">
                    <a:lumMod val="50000"/>
                  </a:schemeClr>
                </a:solidFill>
                <a:latin typeface="Berlin Sans FB" panose="020E0602020502020306" pitchFamily="34" charset="0"/>
              </a:rPr>
              <a:t>Closest living relatives are cattle</a:t>
            </a:r>
          </a:p>
          <a:p>
            <a:r>
              <a:rPr lang="en-GB" dirty="0">
                <a:solidFill>
                  <a:schemeClr val="accent6">
                    <a:lumMod val="50000"/>
                  </a:schemeClr>
                </a:solidFill>
                <a:latin typeface="Berlin Sans FB" panose="020E0602020502020306" pitchFamily="34" charset="0"/>
              </a:rPr>
              <a:t>Largest land animal in the world that has NEVER been seen by a biologist in the wild</a:t>
            </a:r>
          </a:p>
          <a:p>
            <a:r>
              <a:rPr lang="en-GB" dirty="0">
                <a:solidFill>
                  <a:schemeClr val="accent6">
                    <a:lumMod val="50000"/>
                  </a:schemeClr>
                </a:solidFill>
                <a:latin typeface="Berlin Sans FB" panose="020E0602020502020306" pitchFamily="34" charset="0"/>
              </a:rPr>
              <a:t>No one knows how many or if they are already extinct</a:t>
            </a:r>
          </a:p>
        </p:txBody>
      </p:sp>
      <p:grpSp>
        <p:nvGrpSpPr>
          <p:cNvPr id="7" name="Group 6">
            <a:extLst>
              <a:ext uri="{FF2B5EF4-FFF2-40B4-BE49-F238E27FC236}">
                <a16:creationId xmlns:a16="http://schemas.microsoft.com/office/drawing/2014/main" id="{80ADD411-DFEE-4728-9F12-63D922434212}"/>
              </a:ext>
            </a:extLst>
          </p:cNvPr>
          <p:cNvGrpSpPr/>
          <p:nvPr/>
        </p:nvGrpSpPr>
        <p:grpSpPr>
          <a:xfrm>
            <a:off x="9090919" y="0"/>
            <a:ext cx="3101081" cy="6858000"/>
            <a:chOff x="9090919" y="0"/>
            <a:chExt cx="3101081" cy="6858000"/>
          </a:xfrm>
        </p:grpSpPr>
        <p:pic>
          <p:nvPicPr>
            <p:cNvPr id="9" name="Picture 8" descr="A fox in the woods&#10;&#10;Description automatically generated with low confidence">
              <a:extLst>
                <a:ext uri="{FF2B5EF4-FFF2-40B4-BE49-F238E27FC236}">
                  <a16:creationId xmlns:a16="http://schemas.microsoft.com/office/drawing/2014/main" id="{5A8D8520-F4A1-46C8-8672-E103AA4202F6}"/>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9090919" y="2328811"/>
              <a:ext cx="3101080" cy="2176103"/>
            </a:xfrm>
            <a:prstGeom prst="rect">
              <a:avLst/>
            </a:prstGeom>
          </p:spPr>
        </p:pic>
        <p:pic>
          <p:nvPicPr>
            <p:cNvPr id="10" name="Picture 9" descr="A picture containing ground, mammal, outdoor, brown&#10;&#10;Description automatically generated">
              <a:extLst>
                <a:ext uri="{FF2B5EF4-FFF2-40B4-BE49-F238E27FC236}">
                  <a16:creationId xmlns:a16="http://schemas.microsoft.com/office/drawing/2014/main" id="{DF6F8F1C-47B0-456E-AE60-B4CF411BC3C5}"/>
                </a:ext>
              </a:extLst>
            </p:cNvPr>
            <p:cNvPicPr>
              <a:picLocks noChangeAspect="1"/>
            </p:cNvPicPr>
            <p:nvPr/>
          </p:nvPicPr>
          <p:blipFill>
            <a:blip r:embed="rId5">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9090920" y="4522499"/>
              <a:ext cx="3101080" cy="2335501"/>
            </a:xfrm>
            <a:prstGeom prst="rect">
              <a:avLst/>
            </a:prstGeom>
          </p:spPr>
        </p:pic>
        <p:pic>
          <p:nvPicPr>
            <p:cNvPr id="11" name="Picture 10" descr="A deer with antlers&#10;&#10;Description automatically generated with low confidence">
              <a:extLst>
                <a:ext uri="{FF2B5EF4-FFF2-40B4-BE49-F238E27FC236}">
                  <a16:creationId xmlns:a16="http://schemas.microsoft.com/office/drawing/2014/main" id="{66F9FBE8-6685-4B01-8CB8-D4377E66A062}"/>
                </a:ext>
              </a:extLst>
            </p:cNvPr>
            <p:cNvPicPr>
              <a:picLocks noChangeAspect="1"/>
            </p:cNvPicPr>
            <p:nvPr/>
          </p:nvPicPr>
          <p:blipFill>
            <a:blip r:embed="rId7">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9090919" y="0"/>
              <a:ext cx="3101081" cy="2325811"/>
            </a:xfrm>
            <a:prstGeom prst="rect">
              <a:avLst/>
            </a:prstGeom>
          </p:spPr>
        </p:pic>
      </p:grpSp>
      <p:pic>
        <p:nvPicPr>
          <p:cNvPr id="12" name="Picture 11">
            <a:extLst>
              <a:ext uri="{FF2B5EF4-FFF2-40B4-BE49-F238E27FC236}">
                <a16:creationId xmlns:a16="http://schemas.microsoft.com/office/drawing/2014/main" id="{60737C46-F021-4EFD-8557-3BB397F57C2E}"/>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60278" y="0"/>
            <a:ext cx="2130641" cy="2130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F3B22F-2DD1-470D-A2C5-5F1CC51D7A5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781639" y="47468"/>
            <a:ext cx="2894614" cy="2999433"/>
          </a:xfrm>
          <a:prstGeom prst="rect">
            <a:avLst/>
          </a:prstGeom>
        </p:spPr>
      </p:pic>
    </p:spTree>
    <p:extLst>
      <p:ext uri="{BB962C8B-B14F-4D97-AF65-F5344CB8AC3E}">
        <p14:creationId xmlns:p14="http://schemas.microsoft.com/office/powerpoint/2010/main" val="3099682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90a8197-7b83-4f10-89b9-83189be3835e}" enabled="0" method="" siteId="{490a8197-7b83-4f10-89b9-83189be3835e}" removed="1"/>
</clbl:labelList>
</file>

<file path=docProps/app.xml><?xml version="1.0" encoding="utf-8"?>
<Properties xmlns="http://schemas.openxmlformats.org/officeDocument/2006/extended-properties" xmlns:vt="http://schemas.openxmlformats.org/officeDocument/2006/docPropsVTypes">
  <TotalTime>2837</TotalTime>
  <Words>1645</Words>
  <Application>Microsoft Office PowerPoint</Application>
  <PresentationFormat>Widescreen</PresentationFormat>
  <Paragraphs>207</Paragraphs>
  <Slides>28</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Courier New</vt:lpstr>
      <vt:lpstr>Cavolini</vt:lpstr>
      <vt:lpstr>Wingdings</vt:lpstr>
      <vt:lpstr>Calibri Light</vt:lpstr>
      <vt:lpstr>Berlin Sans FB</vt:lpstr>
      <vt:lpstr>Arial</vt:lpstr>
      <vt:lpstr>Berlin Sans FB Demi</vt:lpstr>
      <vt:lpstr>Calibri</vt:lpstr>
      <vt:lpstr>Office Theme</vt:lpstr>
      <vt:lpstr>Become a Conservation Officer</vt:lpstr>
      <vt:lpstr>I used to work in a zoo I was a Conservation Officer!</vt:lpstr>
      <vt:lpstr>What do zoos do?</vt:lpstr>
      <vt:lpstr>Now I am a scientist</vt:lpstr>
      <vt:lpstr>What is Conservation?</vt:lpstr>
      <vt:lpstr>How do we do it?</vt:lpstr>
      <vt:lpstr>Now it’s up to you…</vt:lpstr>
      <vt:lpstr>Pick a species…</vt:lpstr>
      <vt:lpstr>Saola Fact File</vt:lpstr>
      <vt:lpstr>Saola Threats</vt:lpstr>
      <vt:lpstr>Saola  Solutions</vt:lpstr>
      <vt:lpstr>White-clawed crayfish  Fact File</vt:lpstr>
      <vt:lpstr>White-clawed crayfish  Threats</vt:lpstr>
      <vt:lpstr>White-clawed crayfish   Solutions</vt:lpstr>
      <vt:lpstr>Snow leopard Fact File</vt:lpstr>
      <vt:lpstr>Snow leopard Threats</vt:lpstr>
      <vt:lpstr>Snow leopard  Solutions</vt:lpstr>
      <vt:lpstr>White-backed vultures Fact File</vt:lpstr>
      <vt:lpstr>White-backed vultures  Threats</vt:lpstr>
      <vt:lpstr>White-backed vulture - Solutions</vt:lpstr>
      <vt:lpstr>Blue-eyed black lemurs Fact File</vt:lpstr>
      <vt:lpstr>Blue-eyed black lemurs Threats</vt:lpstr>
      <vt:lpstr>Blue-eyed black lemur  Solutions</vt:lpstr>
      <vt:lpstr>Leatherback Turtle Fact File</vt:lpstr>
      <vt:lpstr>Leatherback Turtle Threats</vt:lpstr>
      <vt:lpstr>Leatherback Turtle  Solutions</vt:lpstr>
      <vt:lpstr>Congratulations</vt:lpstr>
      <vt:lpstr>Well done Elloughton Primary School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CLARE COLLINS</dc:creator>
  <cp:lastModifiedBy>CLARE COLLINS</cp:lastModifiedBy>
  <cp:revision>238</cp:revision>
  <dcterms:created xsi:type="dcterms:W3CDTF">2022-03-18T10:15:27Z</dcterms:created>
  <dcterms:modified xsi:type="dcterms:W3CDTF">2025-03-06T22:15:50Z</dcterms:modified>
</cp:coreProperties>
</file>